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56" r:id="rId2"/>
    <p:sldId id="354" r:id="rId3"/>
    <p:sldId id="374" r:id="rId4"/>
    <p:sldId id="346" r:id="rId5"/>
    <p:sldId id="359" r:id="rId6"/>
    <p:sldId id="360" r:id="rId7"/>
    <p:sldId id="356" r:id="rId8"/>
    <p:sldId id="357" r:id="rId9"/>
    <p:sldId id="313" r:id="rId10"/>
    <p:sldId id="321" r:id="rId11"/>
    <p:sldId id="319" r:id="rId12"/>
    <p:sldId id="362" r:id="rId13"/>
    <p:sldId id="358" r:id="rId14"/>
    <p:sldId id="326" r:id="rId15"/>
    <p:sldId id="327" r:id="rId16"/>
    <p:sldId id="350" r:id="rId17"/>
    <p:sldId id="351" r:id="rId18"/>
    <p:sldId id="375" r:id="rId19"/>
    <p:sldId id="352" r:id="rId20"/>
    <p:sldId id="376" r:id="rId21"/>
    <p:sldId id="328" r:id="rId22"/>
    <p:sldId id="364" r:id="rId23"/>
    <p:sldId id="365" r:id="rId24"/>
    <p:sldId id="367" r:id="rId25"/>
    <p:sldId id="368" r:id="rId26"/>
    <p:sldId id="315" r:id="rId27"/>
    <p:sldId id="373" r:id="rId28"/>
    <p:sldId id="369" r:id="rId29"/>
    <p:sldId id="370" r:id="rId30"/>
    <p:sldId id="371" r:id="rId31"/>
    <p:sldId id="353" r:id="rId32"/>
    <p:sldId id="361" r:id="rId33"/>
    <p:sldId id="299" r:id="rId34"/>
    <p:sldId id="306" r:id="rId35"/>
    <p:sldId id="336" r:id="rId36"/>
    <p:sldId id="307" r:id="rId37"/>
    <p:sldId id="341" r:id="rId38"/>
    <p:sldId id="304" r:id="rId39"/>
    <p:sldId id="329" r:id="rId40"/>
    <p:sldId id="330" r:id="rId41"/>
    <p:sldId id="294" r:id="rId42"/>
    <p:sldId id="309" r:id="rId43"/>
    <p:sldId id="332" r:id="rId44"/>
    <p:sldId id="333" r:id="rId45"/>
    <p:sldId id="335" r:id="rId46"/>
  </p:sldIdLst>
  <p:sldSz cx="9144000" cy="6858000" type="screen4x3"/>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Roboto" panose="02000000000000000000" pitchFamily="2" charset="0"/>
      <p:regular r:id="rId54"/>
      <p:bold r:id="rId55"/>
      <p:italic r:id="rId56"/>
      <p:boldItalic r:id="rId57"/>
    </p:embeddedFont>
    <p:embeddedFont>
      <p:font typeface="Segoe UI" panose="020B0502040204020203"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j5Q4lQ3MRXgv7TXxkh7TKsj3vh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p:scale>
          <a:sx n="125" d="100"/>
          <a:sy n="125" d="100"/>
        </p:scale>
        <p:origin x="1116" y="-240"/>
      </p:cViewPr>
      <p:guideLst>
        <p:guide orient="horz" pos="2160"/>
        <p:guide pos="2880"/>
      </p:guideLst>
    </p:cSldViewPr>
  </p:slideViewPr>
  <p:notesTextViewPr>
    <p:cViewPr>
      <p:scale>
        <a:sx n="1" d="1"/>
        <a:sy n="1" d="1"/>
      </p:scale>
      <p:origin x="0" y="0"/>
    </p:cViewPr>
  </p:notesTextViewPr>
  <p:sorterViewPr>
    <p:cViewPr>
      <p:scale>
        <a:sx n="100" d="100"/>
        <a:sy n="100" d="100"/>
      </p:scale>
      <p:origin x="0" y="-612"/>
    </p:cViewPr>
  </p:sorter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8</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3893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cxnSp>
        <p:nvCxnSpPr>
          <p:cNvPr id="18" name="Google Shape;18;p22"/>
          <p:cNvCxnSpPr/>
          <p:nvPr/>
        </p:nvCxnSpPr>
        <p:spPr>
          <a:xfrm>
            <a:off x="685800" y="3398840"/>
            <a:ext cx="7848600" cy="1587"/>
          </a:xfrm>
          <a:prstGeom prst="straightConnector1">
            <a:avLst/>
          </a:prstGeom>
          <a:noFill/>
          <a:ln w="19050" cap="flat" cmpd="sng">
            <a:solidFill>
              <a:schemeClr val="dk2"/>
            </a:solidFill>
            <a:prstDash val="solid"/>
            <a:round/>
            <a:headEnd type="none" w="sm" len="sm"/>
            <a:tailEnd type="none" w="sm" len="sm"/>
          </a:ln>
        </p:spPr>
      </p:cxnSp>
      <p:sp>
        <p:nvSpPr>
          <p:cNvPr id="19" name="Google Shape;19;p22"/>
          <p:cNvSpPr txBox="1">
            <a:spLocks noGrp="1"/>
          </p:cNvSpPr>
          <p:nvPr>
            <p:ph type="ctrTitle"/>
          </p:nvPr>
        </p:nvSpPr>
        <p:spPr>
          <a:xfrm>
            <a:off x="685800" y="1371602"/>
            <a:ext cx="7848600" cy="19272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5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ubTitle" idx="1"/>
          </p:nvPr>
        </p:nvSpPr>
        <p:spPr>
          <a:xfrm>
            <a:off x="685800" y="3505200"/>
            <a:ext cx="6400800" cy="1752600"/>
          </a:xfrm>
          <a:prstGeom prst="rect">
            <a:avLst/>
          </a:prstGeom>
          <a:noFill/>
          <a:ln>
            <a:noFill/>
          </a:ln>
        </p:spPr>
        <p:txBody>
          <a:bodyPr spcFirstLastPara="1" wrap="square" lIns="91425" tIns="45700" rIns="91425" bIns="45700" anchor="t" anchorCtr="0">
            <a:noAutofit/>
          </a:bodyPr>
          <a:lstStyle>
            <a:lvl1pPr lvl="0" algn="l">
              <a:spcBef>
                <a:spcPts val="480"/>
              </a:spcBef>
              <a:spcAft>
                <a:spcPts val="0"/>
              </a:spcAft>
              <a:buSzPts val="2040"/>
              <a:buNone/>
              <a:defRPr>
                <a:solidFill>
                  <a:srgbClr val="3F3F3F"/>
                </a:solidFill>
              </a:defRPr>
            </a:lvl1pPr>
            <a:lvl2pPr lvl="1" algn="ctr">
              <a:spcBef>
                <a:spcPts val="400"/>
              </a:spcBef>
              <a:spcAft>
                <a:spcPts val="0"/>
              </a:spcAft>
              <a:buSzPts val="1700"/>
              <a:buNone/>
              <a:defRPr>
                <a:solidFill>
                  <a:srgbClr val="888888"/>
                </a:solidFill>
              </a:defRPr>
            </a:lvl2pPr>
            <a:lvl3pPr lvl="2" algn="ctr">
              <a:spcBef>
                <a:spcPts val="360"/>
              </a:spcBef>
              <a:spcAft>
                <a:spcPts val="0"/>
              </a:spcAft>
              <a:buSzPts val="1620"/>
              <a:buNone/>
              <a:defRPr>
                <a:solidFill>
                  <a:srgbClr val="888888"/>
                </a:solidFill>
              </a:defRPr>
            </a:lvl3pPr>
            <a:lvl4pPr lvl="3" algn="ctr">
              <a:spcBef>
                <a:spcPts val="320"/>
              </a:spcBef>
              <a:spcAft>
                <a:spcPts val="0"/>
              </a:spcAft>
              <a:buSzPts val="1600"/>
              <a:buNone/>
              <a:defRPr>
                <a:solidFill>
                  <a:srgbClr val="888888"/>
                </a:solidFill>
              </a:defRPr>
            </a:lvl4pPr>
            <a:lvl5pPr lvl="4" algn="ctr">
              <a:spcBef>
                <a:spcPts val="280"/>
              </a:spcBef>
              <a:spcAft>
                <a:spcPts val="0"/>
              </a:spcAft>
              <a:buSzPts val="1400"/>
              <a:buNone/>
              <a:defRPr>
                <a:solidFill>
                  <a:srgbClr val="888888"/>
                </a:solidFill>
              </a:defRPr>
            </a:lvl5pPr>
            <a:lvl6pPr lvl="5" algn="ctr">
              <a:spcBef>
                <a:spcPts val="260"/>
              </a:spcBef>
              <a:spcAft>
                <a:spcPts val="0"/>
              </a:spcAft>
              <a:buSzPts val="1300"/>
              <a:buNone/>
              <a:defRPr>
                <a:solidFill>
                  <a:srgbClr val="888888"/>
                </a:solidFill>
              </a:defRPr>
            </a:lvl6pPr>
            <a:lvl7pPr lvl="6" algn="ctr">
              <a:spcBef>
                <a:spcPts val="260"/>
              </a:spcBef>
              <a:spcAft>
                <a:spcPts val="0"/>
              </a:spcAft>
              <a:buSzPts val="1300"/>
              <a:buNone/>
              <a:defRPr>
                <a:solidFill>
                  <a:srgbClr val="888888"/>
                </a:solidFill>
              </a:defRPr>
            </a:lvl7pPr>
            <a:lvl8pPr lvl="7" algn="ctr">
              <a:spcBef>
                <a:spcPts val="260"/>
              </a:spcBef>
              <a:spcAft>
                <a:spcPts val="0"/>
              </a:spcAft>
              <a:buSzPts val="1300"/>
              <a:buNone/>
              <a:defRPr>
                <a:solidFill>
                  <a:srgbClr val="888888"/>
                </a:solidFill>
              </a:defRPr>
            </a:lvl8pPr>
            <a:lvl9pPr lvl="8" algn="ctr">
              <a:spcBef>
                <a:spcPts val="260"/>
              </a:spcBef>
              <a:spcAft>
                <a:spcPts val="0"/>
              </a:spcAft>
              <a:buSzPts val="1300"/>
              <a:buNone/>
              <a:defRPr>
                <a:solidFill>
                  <a:srgbClr val="888888"/>
                </a:solidFill>
              </a:defRPr>
            </a:lvl9pPr>
          </a:lstStyle>
          <a:p>
            <a:endParaRPr/>
          </a:p>
        </p:txBody>
      </p:sp>
      <p:sp>
        <p:nvSpPr>
          <p:cNvPr id="21" name="Google Shape;21;p22"/>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2"/>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2"/>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400" b="1" i="0" u="none" strike="noStrike" cap="none">
                <a:solidFill>
                  <a:srgbClr val="FFFFFF"/>
                </a:solidFill>
                <a:latin typeface="Calibri"/>
                <a:ea typeface="Calibri"/>
                <a:cs typeface="Calibri"/>
                <a:sym typeface="Calibri"/>
              </a:defRPr>
            </a:lvl1pPr>
            <a:lvl2pPr marL="0" marR="0" lvl="1" indent="0" algn="l">
              <a:spcBef>
                <a:spcPts val="0"/>
              </a:spcBef>
              <a:spcAft>
                <a:spcPts val="0"/>
              </a:spcAft>
              <a:buNone/>
              <a:defRPr sz="1400" b="1" i="0" u="none" strike="noStrike" cap="none">
                <a:solidFill>
                  <a:srgbClr val="FFFFFF"/>
                </a:solidFill>
                <a:latin typeface="Calibri"/>
                <a:ea typeface="Calibri"/>
                <a:cs typeface="Calibri"/>
                <a:sym typeface="Calibri"/>
              </a:defRPr>
            </a:lvl2pPr>
            <a:lvl3pPr marL="0" marR="0" lvl="2" indent="0" algn="l">
              <a:spcBef>
                <a:spcPts val="0"/>
              </a:spcBef>
              <a:spcAft>
                <a:spcPts val="0"/>
              </a:spcAft>
              <a:buNone/>
              <a:defRPr sz="1400" b="1" i="0" u="none" strike="noStrike" cap="none">
                <a:solidFill>
                  <a:srgbClr val="FFFFFF"/>
                </a:solidFill>
                <a:latin typeface="Calibri"/>
                <a:ea typeface="Calibri"/>
                <a:cs typeface="Calibri"/>
                <a:sym typeface="Calibri"/>
              </a:defRPr>
            </a:lvl3pPr>
            <a:lvl4pPr marL="0" marR="0" lvl="3" indent="0" algn="l">
              <a:spcBef>
                <a:spcPts val="0"/>
              </a:spcBef>
              <a:spcAft>
                <a:spcPts val="0"/>
              </a:spcAft>
              <a:buNone/>
              <a:defRPr sz="1400" b="1" i="0" u="none" strike="noStrike" cap="none">
                <a:solidFill>
                  <a:srgbClr val="FFFFFF"/>
                </a:solidFill>
                <a:latin typeface="Calibri"/>
                <a:ea typeface="Calibri"/>
                <a:cs typeface="Calibri"/>
                <a:sym typeface="Calibri"/>
              </a:defRPr>
            </a:lvl4pPr>
            <a:lvl5pPr marL="0" marR="0" lvl="4" indent="0" algn="l">
              <a:spcBef>
                <a:spcPts val="0"/>
              </a:spcBef>
              <a:spcAft>
                <a:spcPts val="0"/>
              </a:spcAft>
              <a:buNone/>
              <a:defRPr sz="1400" b="1" i="0" u="none" strike="noStrike" cap="none">
                <a:solidFill>
                  <a:srgbClr val="FFFFFF"/>
                </a:solidFill>
                <a:latin typeface="Calibri"/>
                <a:ea typeface="Calibri"/>
                <a:cs typeface="Calibri"/>
                <a:sym typeface="Calibri"/>
              </a:defRPr>
            </a:lvl5pPr>
            <a:lvl6pPr marL="0" marR="0" lvl="5" indent="0" algn="l">
              <a:spcBef>
                <a:spcPts val="0"/>
              </a:spcBef>
              <a:spcAft>
                <a:spcPts val="0"/>
              </a:spcAft>
              <a:buNone/>
              <a:defRPr sz="1400" b="1" i="0" u="none" strike="noStrike" cap="none">
                <a:solidFill>
                  <a:srgbClr val="FFFFFF"/>
                </a:solidFill>
                <a:latin typeface="Calibri"/>
                <a:ea typeface="Calibri"/>
                <a:cs typeface="Calibri"/>
                <a:sym typeface="Calibri"/>
              </a:defRPr>
            </a:lvl6pPr>
            <a:lvl7pPr marL="0" marR="0" lvl="6" indent="0" algn="l">
              <a:spcBef>
                <a:spcPts val="0"/>
              </a:spcBef>
              <a:spcAft>
                <a:spcPts val="0"/>
              </a:spcAft>
              <a:buNone/>
              <a:defRPr sz="1400" b="1" i="0" u="none" strike="noStrike" cap="none">
                <a:solidFill>
                  <a:srgbClr val="FFFFFF"/>
                </a:solidFill>
                <a:latin typeface="Calibri"/>
                <a:ea typeface="Calibri"/>
                <a:cs typeface="Calibri"/>
                <a:sym typeface="Calibri"/>
              </a:defRPr>
            </a:lvl7pPr>
            <a:lvl8pPr marL="0" marR="0" lvl="7" indent="0" algn="l">
              <a:spcBef>
                <a:spcPts val="0"/>
              </a:spcBef>
              <a:spcAft>
                <a:spcPts val="0"/>
              </a:spcAft>
              <a:buNone/>
              <a:defRPr sz="1400" b="1" i="0" u="none" strike="noStrike" cap="none">
                <a:solidFill>
                  <a:srgbClr val="FFFFFF"/>
                </a:solidFill>
                <a:latin typeface="Calibri"/>
                <a:ea typeface="Calibri"/>
                <a:cs typeface="Calibri"/>
                <a:sym typeface="Calibri"/>
              </a:defRPr>
            </a:lvl8pPr>
            <a:lvl9pPr marL="0" marR="0" lvl="8" indent="0" algn="l">
              <a:spcBef>
                <a:spcPts val="0"/>
              </a:spcBef>
              <a:spcAft>
                <a:spcPts val="0"/>
              </a:spcAft>
              <a:buNone/>
              <a:defRPr sz="1400" b="1"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a:off x="457200" y="533400"/>
            <a:ext cx="8229600" cy="990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2133600" y="-76200"/>
            <a:ext cx="4876800" cy="82296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25755" algn="l">
              <a:spcBef>
                <a:spcPts val="360"/>
              </a:spcBef>
              <a:spcAft>
                <a:spcPts val="0"/>
              </a:spcAft>
              <a:buSzPts val="1530"/>
              <a:buChar char="•"/>
              <a:defRPr/>
            </a:lvl2pPr>
            <a:lvl3pPr marL="1371600" lvl="2" indent="-331469" algn="l">
              <a:spcBef>
                <a:spcPts val="360"/>
              </a:spcBef>
              <a:spcAft>
                <a:spcPts val="0"/>
              </a:spcAft>
              <a:buSzPts val="162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1" name="Google Shape;81;p31"/>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400" b="1">
                <a:solidFill>
                  <a:srgbClr val="FFFFFF"/>
                </a:solidFill>
                <a:latin typeface="Calibri"/>
                <a:ea typeface="Calibri"/>
                <a:cs typeface="Calibri"/>
                <a:sym typeface="Calibri"/>
              </a:defRPr>
            </a:lvl1pPr>
            <a:lvl2pPr marL="0" marR="0" lvl="1" indent="0" algn="l">
              <a:spcBef>
                <a:spcPts val="0"/>
              </a:spcBef>
              <a:spcAft>
                <a:spcPts val="0"/>
              </a:spcAft>
              <a:buNone/>
              <a:defRPr sz="1400" b="1">
                <a:solidFill>
                  <a:srgbClr val="FFFFFF"/>
                </a:solidFill>
                <a:latin typeface="Calibri"/>
                <a:ea typeface="Calibri"/>
                <a:cs typeface="Calibri"/>
                <a:sym typeface="Calibri"/>
              </a:defRPr>
            </a:lvl2pPr>
            <a:lvl3pPr marL="0" marR="0" lvl="2" indent="0" algn="l">
              <a:spcBef>
                <a:spcPts val="0"/>
              </a:spcBef>
              <a:spcAft>
                <a:spcPts val="0"/>
              </a:spcAft>
              <a:buNone/>
              <a:defRPr sz="1400" b="1">
                <a:solidFill>
                  <a:srgbClr val="FFFFFF"/>
                </a:solidFill>
                <a:latin typeface="Calibri"/>
                <a:ea typeface="Calibri"/>
                <a:cs typeface="Calibri"/>
                <a:sym typeface="Calibri"/>
              </a:defRPr>
            </a:lvl3pPr>
            <a:lvl4pPr marL="0" marR="0" lvl="3" indent="0" algn="l">
              <a:spcBef>
                <a:spcPts val="0"/>
              </a:spcBef>
              <a:spcAft>
                <a:spcPts val="0"/>
              </a:spcAft>
              <a:buNone/>
              <a:defRPr sz="1400" b="1">
                <a:solidFill>
                  <a:srgbClr val="FFFFFF"/>
                </a:solidFill>
                <a:latin typeface="Calibri"/>
                <a:ea typeface="Calibri"/>
                <a:cs typeface="Calibri"/>
                <a:sym typeface="Calibri"/>
              </a:defRPr>
            </a:lvl4pPr>
            <a:lvl5pPr marL="0" marR="0" lvl="4" indent="0" algn="l">
              <a:spcBef>
                <a:spcPts val="0"/>
              </a:spcBef>
              <a:spcAft>
                <a:spcPts val="0"/>
              </a:spcAft>
              <a:buNone/>
              <a:defRPr sz="1400" b="1">
                <a:solidFill>
                  <a:srgbClr val="FFFFFF"/>
                </a:solidFill>
                <a:latin typeface="Calibri"/>
                <a:ea typeface="Calibri"/>
                <a:cs typeface="Calibri"/>
                <a:sym typeface="Calibri"/>
              </a:defRPr>
            </a:lvl5pPr>
            <a:lvl6pPr marL="0" marR="0" lvl="5" indent="0" algn="l">
              <a:spcBef>
                <a:spcPts val="0"/>
              </a:spcBef>
              <a:spcAft>
                <a:spcPts val="0"/>
              </a:spcAft>
              <a:buNone/>
              <a:defRPr sz="1400" b="1">
                <a:solidFill>
                  <a:srgbClr val="FFFFFF"/>
                </a:solidFill>
                <a:latin typeface="Calibri"/>
                <a:ea typeface="Calibri"/>
                <a:cs typeface="Calibri"/>
                <a:sym typeface="Calibri"/>
              </a:defRPr>
            </a:lvl6pPr>
            <a:lvl7pPr marL="0" marR="0" lvl="6" indent="0" algn="l">
              <a:spcBef>
                <a:spcPts val="0"/>
              </a:spcBef>
              <a:spcAft>
                <a:spcPts val="0"/>
              </a:spcAft>
              <a:buNone/>
              <a:defRPr sz="1400" b="1">
                <a:solidFill>
                  <a:srgbClr val="FFFFFF"/>
                </a:solidFill>
                <a:latin typeface="Calibri"/>
                <a:ea typeface="Calibri"/>
                <a:cs typeface="Calibri"/>
                <a:sym typeface="Calibri"/>
              </a:defRPr>
            </a:lvl7pPr>
            <a:lvl8pPr marL="0" marR="0" lvl="7" indent="0" algn="l">
              <a:spcBef>
                <a:spcPts val="0"/>
              </a:spcBef>
              <a:spcAft>
                <a:spcPts val="0"/>
              </a:spcAft>
              <a:buNone/>
              <a:defRPr sz="1400" b="1">
                <a:solidFill>
                  <a:srgbClr val="FFFFFF"/>
                </a:solidFill>
                <a:latin typeface="Calibri"/>
                <a:ea typeface="Calibri"/>
                <a:cs typeface="Calibri"/>
                <a:sym typeface="Calibri"/>
              </a:defRPr>
            </a:lvl8pPr>
            <a:lvl9pPr marL="0" marR="0" lvl="8" indent="0" algn="l">
              <a:spcBef>
                <a:spcPts val="0"/>
              </a:spcBef>
              <a:spcAft>
                <a:spcPts val="0"/>
              </a:spcAft>
              <a:buNone/>
              <a:defRPr sz="1400" b="1">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rot="5400000">
            <a:off x="4724400" y="2514600"/>
            <a:ext cx="5867400" cy="2057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2"/>
          <p:cNvSpPr txBox="1">
            <a:spLocks noGrp="1"/>
          </p:cNvSpPr>
          <p:nvPr>
            <p:ph type="body" idx="1"/>
          </p:nvPr>
        </p:nvSpPr>
        <p:spPr>
          <a:xfrm rot="5400000">
            <a:off x="533400" y="533400"/>
            <a:ext cx="5867400" cy="60198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25755" algn="l">
              <a:spcBef>
                <a:spcPts val="360"/>
              </a:spcBef>
              <a:spcAft>
                <a:spcPts val="0"/>
              </a:spcAft>
              <a:buSzPts val="1530"/>
              <a:buChar char="•"/>
              <a:defRPr/>
            </a:lvl2pPr>
            <a:lvl3pPr marL="1371600" lvl="2" indent="-331469" algn="l">
              <a:spcBef>
                <a:spcPts val="360"/>
              </a:spcBef>
              <a:spcAft>
                <a:spcPts val="0"/>
              </a:spcAft>
              <a:buSzPts val="162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7" name="Google Shape;87;p32"/>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2"/>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2"/>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400" b="1">
                <a:solidFill>
                  <a:srgbClr val="FFFFFF"/>
                </a:solidFill>
                <a:latin typeface="Calibri"/>
                <a:ea typeface="Calibri"/>
                <a:cs typeface="Calibri"/>
                <a:sym typeface="Calibri"/>
              </a:defRPr>
            </a:lvl1pPr>
            <a:lvl2pPr marL="0" marR="0" lvl="1" indent="0" algn="l">
              <a:spcBef>
                <a:spcPts val="0"/>
              </a:spcBef>
              <a:spcAft>
                <a:spcPts val="0"/>
              </a:spcAft>
              <a:buNone/>
              <a:defRPr sz="1400" b="1">
                <a:solidFill>
                  <a:srgbClr val="FFFFFF"/>
                </a:solidFill>
                <a:latin typeface="Calibri"/>
                <a:ea typeface="Calibri"/>
                <a:cs typeface="Calibri"/>
                <a:sym typeface="Calibri"/>
              </a:defRPr>
            </a:lvl2pPr>
            <a:lvl3pPr marL="0" marR="0" lvl="2" indent="0" algn="l">
              <a:spcBef>
                <a:spcPts val="0"/>
              </a:spcBef>
              <a:spcAft>
                <a:spcPts val="0"/>
              </a:spcAft>
              <a:buNone/>
              <a:defRPr sz="1400" b="1">
                <a:solidFill>
                  <a:srgbClr val="FFFFFF"/>
                </a:solidFill>
                <a:latin typeface="Calibri"/>
                <a:ea typeface="Calibri"/>
                <a:cs typeface="Calibri"/>
                <a:sym typeface="Calibri"/>
              </a:defRPr>
            </a:lvl3pPr>
            <a:lvl4pPr marL="0" marR="0" lvl="3" indent="0" algn="l">
              <a:spcBef>
                <a:spcPts val="0"/>
              </a:spcBef>
              <a:spcAft>
                <a:spcPts val="0"/>
              </a:spcAft>
              <a:buNone/>
              <a:defRPr sz="1400" b="1">
                <a:solidFill>
                  <a:srgbClr val="FFFFFF"/>
                </a:solidFill>
                <a:latin typeface="Calibri"/>
                <a:ea typeface="Calibri"/>
                <a:cs typeface="Calibri"/>
                <a:sym typeface="Calibri"/>
              </a:defRPr>
            </a:lvl4pPr>
            <a:lvl5pPr marL="0" marR="0" lvl="4" indent="0" algn="l">
              <a:spcBef>
                <a:spcPts val="0"/>
              </a:spcBef>
              <a:spcAft>
                <a:spcPts val="0"/>
              </a:spcAft>
              <a:buNone/>
              <a:defRPr sz="1400" b="1">
                <a:solidFill>
                  <a:srgbClr val="FFFFFF"/>
                </a:solidFill>
                <a:latin typeface="Calibri"/>
                <a:ea typeface="Calibri"/>
                <a:cs typeface="Calibri"/>
                <a:sym typeface="Calibri"/>
              </a:defRPr>
            </a:lvl5pPr>
            <a:lvl6pPr marL="0" marR="0" lvl="5" indent="0" algn="l">
              <a:spcBef>
                <a:spcPts val="0"/>
              </a:spcBef>
              <a:spcAft>
                <a:spcPts val="0"/>
              </a:spcAft>
              <a:buNone/>
              <a:defRPr sz="1400" b="1">
                <a:solidFill>
                  <a:srgbClr val="FFFFFF"/>
                </a:solidFill>
                <a:latin typeface="Calibri"/>
                <a:ea typeface="Calibri"/>
                <a:cs typeface="Calibri"/>
                <a:sym typeface="Calibri"/>
              </a:defRPr>
            </a:lvl6pPr>
            <a:lvl7pPr marL="0" marR="0" lvl="6" indent="0" algn="l">
              <a:spcBef>
                <a:spcPts val="0"/>
              </a:spcBef>
              <a:spcAft>
                <a:spcPts val="0"/>
              </a:spcAft>
              <a:buNone/>
              <a:defRPr sz="1400" b="1">
                <a:solidFill>
                  <a:srgbClr val="FFFFFF"/>
                </a:solidFill>
                <a:latin typeface="Calibri"/>
                <a:ea typeface="Calibri"/>
                <a:cs typeface="Calibri"/>
                <a:sym typeface="Calibri"/>
              </a:defRPr>
            </a:lvl7pPr>
            <a:lvl8pPr marL="0" marR="0" lvl="7" indent="0" algn="l">
              <a:spcBef>
                <a:spcPts val="0"/>
              </a:spcBef>
              <a:spcAft>
                <a:spcPts val="0"/>
              </a:spcAft>
              <a:buNone/>
              <a:defRPr sz="1400" b="1">
                <a:solidFill>
                  <a:srgbClr val="FFFFFF"/>
                </a:solidFill>
                <a:latin typeface="Calibri"/>
                <a:ea typeface="Calibri"/>
                <a:cs typeface="Calibri"/>
                <a:sym typeface="Calibri"/>
              </a:defRPr>
            </a:lvl8pPr>
            <a:lvl9pPr marL="0" marR="0" lvl="8" indent="0" algn="l">
              <a:spcBef>
                <a:spcPts val="0"/>
              </a:spcBef>
              <a:spcAft>
                <a:spcPts val="0"/>
              </a:spcAft>
              <a:buNone/>
              <a:defRPr sz="1400" b="1">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4"/>
        <p:cNvGrpSpPr/>
        <p:nvPr/>
      </p:nvGrpSpPr>
      <p:grpSpPr>
        <a:xfrm>
          <a:off x="0" y="0"/>
          <a:ext cx="0" cy="0"/>
          <a:chOff x="0" y="0"/>
          <a:chExt cx="0" cy="0"/>
        </a:xfrm>
      </p:grpSpPr>
      <p:sp>
        <p:nvSpPr>
          <p:cNvPr id="25" name="Google Shape;25;p23"/>
          <p:cNvSpPr txBox="1">
            <a:spLocks noGrp="1"/>
          </p:cNvSpPr>
          <p:nvPr>
            <p:ph type="title"/>
          </p:nvPr>
        </p:nvSpPr>
        <p:spPr>
          <a:xfrm>
            <a:off x="457200" y="533400"/>
            <a:ext cx="8229600" cy="990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body" idx="1"/>
          </p:nvPr>
        </p:nvSpPr>
        <p:spPr>
          <a:xfrm>
            <a:off x="457200" y="1673352"/>
            <a:ext cx="4038600" cy="4718304"/>
          </a:xfrm>
          <a:prstGeom prst="rect">
            <a:avLst/>
          </a:prstGeom>
          <a:noFill/>
          <a:ln>
            <a:noFill/>
          </a:ln>
        </p:spPr>
        <p:txBody>
          <a:bodyPr spcFirstLastPara="1" wrap="square" lIns="91425" tIns="45700" rIns="91425" bIns="45700" anchor="t" anchorCtr="0">
            <a:noAutofit/>
          </a:bodyPr>
          <a:lstStyle>
            <a:lvl1pPr marL="457200" lvl="0" indent="-379730" algn="l">
              <a:spcBef>
                <a:spcPts val="560"/>
              </a:spcBef>
              <a:spcAft>
                <a:spcPts val="0"/>
              </a:spcAft>
              <a:buSzPts val="2380"/>
              <a:buChar char="•"/>
              <a:defRPr sz="2800"/>
            </a:lvl1pPr>
            <a:lvl2pPr marL="914400" lvl="1" indent="-358140" algn="l">
              <a:spcBef>
                <a:spcPts val="480"/>
              </a:spcBef>
              <a:spcAft>
                <a:spcPts val="0"/>
              </a:spcAft>
              <a:buSzPts val="2040"/>
              <a:buChar char="•"/>
              <a:defRPr sz="2400"/>
            </a:lvl2pPr>
            <a:lvl3pPr marL="1371600" lvl="2" indent="-342900" algn="l">
              <a:spcBef>
                <a:spcPts val="400"/>
              </a:spcBef>
              <a:spcAft>
                <a:spcPts val="0"/>
              </a:spcAft>
              <a:buSzPts val="18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27" name="Google Shape;27;p23"/>
          <p:cNvSpPr txBox="1">
            <a:spLocks noGrp="1"/>
          </p:cNvSpPr>
          <p:nvPr>
            <p:ph type="body" idx="2"/>
          </p:nvPr>
        </p:nvSpPr>
        <p:spPr>
          <a:xfrm>
            <a:off x="4648200" y="1673352"/>
            <a:ext cx="4038600" cy="4718304"/>
          </a:xfrm>
          <a:prstGeom prst="rect">
            <a:avLst/>
          </a:prstGeom>
          <a:noFill/>
          <a:ln>
            <a:noFill/>
          </a:ln>
        </p:spPr>
        <p:txBody>
          <a:bodyPr spcFirstLastPara="1" wrap="square" lIns="91425" tIns="45700" rIns="91425" bIns="45700" anchor="t" anchorCtr="0">
            <a:noAutofit/>
          </a:bodyPr>
          <a:lstStyle>
            <a:lvl1pPr marL="457200" lvl="0" indent="-379730" algn="l">
              <a:spcBef>
                <a:spcPts val="560"/>
              </a:spcBef>
              <a:spcAft>
                <a:spcPts val="0"/>
              </a:spcAft>
              <a:buSzPts val="2380"/>
              <a:buChar char="•"/>
              <a:defRPr sz="2800"/>
            </a:lvl1pPr>
            <a:lvl2pPr marL="914400" lvl="1" indent="-358140" algn="l">
              <a:spcBef>
                <a:spcPts val="480"/>
              </a:spcBef>
              <a:spcAft>
                <a:spcPts val="0"/>
              </a:spcAft>
              <a:buSzPts val="2040"/>
              <a:buChar char="•"/>
              <a:defRPr sz="2400"/>
            </a:lvl2pPr>
            <a:lvl3pPr marL="1371600" lvl="2" indent="-342900" algn="l">
              <a:spcBef>
                <a:spcPts val="400"/>
              </a:spcBef>
              <a:spcAft>
                <a:spcPts val="0"/>
              </a:spcAft>
              <a:buSzPts val="18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28" name="Google Shape;28;p23"/>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3"/>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3"/>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400" b="1" i="0" u="none" strike="noStrike" cap="none">
                <a:solidFill>
                  <a:srgbClr val="FFFFFF"/>
                </a:solidFill>
                <a:latin typeface="Calibri"/>
                <a:ea typeface="Calibri"/>
                <a:cs typeface="Calibri"/>
                <a:sym typeface="Calibri"/>
              </a:defRPr>
            </a:lvl1pPr>
            <a:lvl2pPr marL="0" marR="0" lvl="1" indent="0" algn="l">
              <a:spcBef>
                <a:spcPts val="0"/>
              </a:spcBef>
              <a:spcAft>
                <a:spcPts val="0"/>
              </a:spcAft>
              <a:buNone/>
              <a:defRPr sz="1400" b="1" i="0" u="none" strike="noStrike" cap="none">
                <a:solidFill>
                  <a:srgbClr val="FFFFFF"/>
                </a:solidFill>
                <a:latin typeface="Calibri"/>
                <a:ea typeface="Calibri"/>
                <a:cs typeface="Calibri"/>
                <a:sym typeface="Calibri"/>
              </a:defRPr>
            </a:lvl2pPr>
            <a:lvl3pPr marL="0" marR="0" lvl="2" indent="0" algn="l">
              <a:spcBef>
                <a:spcPts val="0"/>
              </a:spcBef>
              <a:spcAft>
                <a:spcPts val="0"/>
              </a:spcAft>
              <a:buNone/>
              <a:defRPr sz="1400" b="1" i="0" u="none" strike="noStrike" cap="none">
                <a:solidFill>
                  <a:srgbClr val="FFFFFF"/>
                </a:solidFill>
                <a:latin typeface="Calibri"/>
                <a:ea typeface="Calibri"/>
                <a:cs typeface="Calibri"/>
                <a:sym typeface="Calibri"/>
              </a:defRPr>
            </a:lvl3pPr>
            <a:lvl4pPr marL="0" marR="0" lvl="3" indent="0" algn="l">
              <a:spcBef>
                <a:spcPts val="0"/>
              </a:spcBef>
              <a:spcAft>
                <a:spcPts val="0"/>
              </a:spcAft>
              <a:buNone/>
              <a:defRPr sz="1400" b="1" i="0" u="none" strike="noStrike" cap="none">
                <a:solidFill>
                  <a:srgbClr val="FFFFFF"/>
                </a:solidFill>
                <a:latin typeface="Calibri"/>
                <a:ea typeface="Calibri"/>
                <a:cs typeface="Calibri"/>
                <a:sym typeface="Calibri"/>
              </a:defRPr>
            </a:lvl4pPr>
            <a:lvl5pPr marL="0" marR="0" lvl="4" indent="0" algn="l">
              <a:spcBef>
                <a:spcPts val="0"/>
              </a:spcBef>
              <a:spcAft>
                <a:spcPts val="0"/>
              </a:spcAft>
              <a:buNone/>
              <a:defRPr sz="1400" b="1" i="0" u="none" strike="noStrike" cap="none">
                <a:solidFill>
                  <a:srgbClr val="FFFFFF"/>
                </a:solidFill>
                <a:latin typeface="Calibri"/>
                <a:ea typeface="Calibri"/>
                <a:cs typeface="Calibri"/>
                <a:sym typeface="Calibri"/>
              </a:defRPr>
            </a:lvl5pPr>
            <a:lvl6pPr marL="0" marR="0" lvl="5" indent="0" algn="l">
              <a:spcBef>
                <a:spcPts val="0"/>
              </a:spcBef>
              <a:spcAft>
                <a:spcPts val="0"/>
              </a:spcAft>
              <a:buNone/>
              <a:defRPr sz="1400" b="1" i="0" u="none" strike="noStrike" cap="none">
                <a:solidFill>
                  <a:srgbClr val="FFFFFF"/>
                </a:solidFill>
                <a:latin typeface="Calibri"/>
                <a:ea typeface="Calibri"/>
                <a:cs typeface="Calibri"/>
                <a:sym typeface="Calibri"/>
              </a:defRPr>
            </a:lvl6pPr>
            <a:lvl7pPr marL="0" marR="0" lvl="6" indent="0" algn="l">
              <a:spcBef>
                <a:spcPts val="0"/>
              </a:spcBef>
              <a:spcAft>
                <a:spcPts val="0"/>
              </a:spcAft>
              <a:buNone/>
              <a:defRPr sz="1400" b="1" i="0" u="none" strike="noStrike" cap="none">
                <a:solidFill>
                  <a:srgbClr val="FFFFFF"/>
                </a:solidFill>
                <a:latin typeface="Calibri"/>
                <a:ea typeface="Calibri"/>
                <a:cs typeface="Calibri"/>
                <a:sym typeface="Calibri"/>
              </a:defRPr>
            </a:lvl7pPr>
            <a:lvl8pPr marL="0" marR="0" lvl="7" indent="0" algn="l">
              <a:spcBef>
                <a:spcPts val="0"/>
              </a:spcBef>
              <a:spcAft>
                <a:spcPts val="0"/>
              </a:spcAft>
              <a:buNone/>
              <a:defRPr sz="1400" b="1" i="0" u="none" strike="noStrike" cap="none">
                <a:solidFill>
                  <a:srgbClr val="FFFFFF"/>
                </a:solidFill>
                <a:latin typeface="Calibri"/>
                <a:ea typeface="Calibri"/>
                <a:cs typeface="Calibri"/>
                <a:sym typeface="Calibri"/>
              </a:defRPr>
            </a:lvl8pPr>
            <a:lvl9pPr marL="0" marR="0" lvl="8" indent="0" algn="l">
              <a:spcBef>
                <a:spcPts val="0"/>
              </a:spcBef>
              <a:spcAft>
                <a:spcPts val="0"/>
              </a:spcAft>
              <a:buNone/>
              <a:defRPr sz="1400" b="1"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457200" y="533400"/>
            <a:ext cx="8229600" cy="990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4"/>
          <p:cNvSpPr txBox="1">
            <a:spLocks noGrp="1"/>
          </p:cNvSpPr>
          <p:nvPr>
            <p:ph type="body" idx="1"/>
          </p:nvPr>
        </p:nvSpPr>
        <p:spPr>
          <a:xfrm>
            <a:off x="457200" y="1600200"/>
            <a:ext cx="8229600" cy="48768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25755" algn="l">
              <a:spcBef>
                <a:spcPts val="360"/>
              </a:spcBef>
              <a:spcAft>
                <a:spcPts val="0"/>
              </a:spcAft>
              <a:buSzPts val="1530"/>
              <a:buChar char="•"/>
              <a:defRPr/>
            </a:lvl2pPr>
            <a:lvl3pPr marL="1371600" lvl="2" indent="-331469" algn="l">
              <a:spcBef>
                <a:spcPts val="360"/>
              </a:spcBef>
              <a:spcAft>
                <a:spcPts val="0"/>
              </a:spcAft>
              <a:buSzPts val="162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4" name="Google Shape;34;p24"/>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4"/>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400" b="1">
                <a:solidFill>
                  <a:srgbClr val="FFFFFF"/>
                </a:solidFill>
                <a:latin typeface="Calibri"/>
                <a:ea typeface="Calibri"/>
                <a:cs typeface="Calibri"/>
                <a:sym typeface="Calibri"/>
              </a:defRPr>
            </a:lvl1pPr>
            <a:lvl2pPr marL="0" marR="0" lvl="1" indent="0" algn="l">
              <a:spcBef>
                <a:spcPts val="0"/>
              </a:spcBef>
              <a:spcAft>
                <a:spcPts val="0"/>
              </a:spcAft>
              <a:buNone/>
              <a:defRPr sz="1400" b="1">
                <a:solidFill>
                  <a:srgbClr val="FFFFFF"/>
                </a:solidFill>
                <a:latin typeface="Calibri"/>
                <a:ea typeface="Calibri"/>
                <a:cs typeface="Calibri"/>
                <a:sym typeface="Calibri"/>
              </a:defRPr>
            </a:lvl2pPr>
            <a:lvl3pPr marL="0" marR="0" lvl="2" indent="0" algn="l">
              <a:spcBef>
                <a:spcPts val="0"/>
              </a:spcBef>
              <a:spcAft>
                <a:spcPts val="0"/>
              </a:spcAft>
              <a:buNone/>
              <a:defRPr sz="1400" b="1">
                <a:solidFill>
                  <a:srgbClr val="FFFFFF"/>
                </a:solidFill>
                <a:latin typeface="Calibri"/>
                <a:ea typeface="Calibri"/>
                <a:cs typeface="Calibri"/>
                <a:sym typeface="Calibri"/>
              </a:defRPr>
            </a:lvl3pPr>
            <a:lvl4pPr marL="0" marR="0" lvl="3" indent="0" algn="l">
              <a:spcBef>
                <a:spcPts val="0"/>
              </a:spcBef>
              <a:spcAft>
                <a:spcPts val="0"/>
              </a:spcAft>
              <a:buNone/>
              <a:defRPr sz="1400" b="1">
                <a:solidFill>
                  <a:srgbClr val="FFFFFF"/>
                </a:solidFill>
                <a:latin typeface="Calibri"/>
                <a:ea typeface="Calibri"/>
                <a:cs typeface="Calibri"/>
                <a:sym typeface="Calibri"/>
              </a:defRPr>
            </a:lvl4pPr>
            <a:lvl5pPr marL="0" marR="0" lvl="4" indent="0" algn="l">
              <a:spcBef>
                <a:spcPts val="0"/>
              </a:spcBef>
              <a:spcAft>
                <a:spcPts val="0"/>
              </a:spcAft>
              <a:buNone/>
              <a:defRPr sz="1400" b="1">
                <a:solidFill>
                  <a:srgbClr val="FFFFFF"/>
                </a:solidFill>
                <a:latin typeface="Calibri"/>
                <a:ea typeface="Calibri"/>
                <a:cs typeface="Calibri"/>
                <a:sym typeface="Calibri"/>
              </a:defRPr>
            </a:lvl5pPr>
            <a:lvl6pPr marL="0" marR="0" lvl="5" indent="0" algn="l">
              <a:spcBef>
                <a:spcPts val="0"/>
              </a:spcBef>
              <a:spcAft>
                <a:spcPts val="0"/>
              </a:spcAft>
              <a:buNone/>
              <a:defRPr sz="1400" b="1">
                <a:solidFill>
                  <a:srgbClr val="FFFFFF"/>
                </a:solidFill>
                <a:latin typeface="Calibri"/>
                <a:ea typeface="Calibri"/>
                <a:cs typeface="Calibri"/>
                <a:sym typeface="Calibri"/>
              </a:defRPr>
            </a:lvl6pPr>
            <a:lvl7pPr marL="0" marR="0" lvl="6" indent="0" algn="l">
              <a:spcBef>
                <a:spcPts val="0"/>
              </a:spcBef>
              <a:spcAft>
                <a:spcPts val="0"/>
              </a:spcAft>
              <a:buNone/>
              <a:defRPr sz="1400" b="1">
                <a:solidFill>
                  <a:srgbClr val="FFFFFF"/>
                </a:solidFill>
                <a:latin typeface="Calibri"/>
                <a:ea typeface="Calibri"/>
                <a:cs typeface="Calibri"/>
                <a:sym typeface="Calibri"/>
              </a:defRPr>
            </a:lvl7pPr>
            <a:lvl8pPr marL="0" marR="0" lvl="7" indent="0" algn="l">
              <a:spcBef>
                <a:spcPts val="0"/>
              </a:spcBef>
              <a:spcAft>
                <a:spcPts val="0"/>
              </a:spcAft>
              <a:buNone/>
              <a:defRPr sz="1400" b="1">
                <a:solidFill>
                  <a:srgbClr val="FFFFFF"/>
                </a:solidFill>
                <a:latin typeface="Calibri"/>
                <a:ea typeface="Calibri"/>
                <a:cs typeface="Calibri"/>
                <a:sym typeface="Calibri"/>
              </a:defRPr>
            </a:lvl8pPr>
            <a:lvl9pPr marL="0" marR="0" lvl="8" indent="0" algn="l">
              <a:spcBef>
                <a:spcPts val="0"/>
              </a:spcBef>
              <a:spcAft>
                <a:spcPts val="0"/>
              </a:spcAft>
              <a:buNone/>
              <a:defRPr sz="1400" b="1">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bg>
      <p:bgPr>
        <a:solidFill>
          <a:schemeClr val="dk2"/>
        </a:solidFill>
        <a:effectLst/>
      </p:bgPr>
    </p:bg>
    <p:spTree>
      <p:nvGrpSpPr>
        <p:cNvPr id="1" name="Shape 37"/>
        <p:cNvGrpSpPr/>
        <p:nvPr/>
      </p:nvGrpSpPr>
      <p:grpSpPr>
        <a:xfrm>
          <a:off x="0" y="0"/>
          <a:ext cx="0" cy="0"/>
          <a:chOff x="0" y="0"/>
          <a:chExt cx="0" cy="0"/>
        </a:xfrm>
      </p:grpSpPr>
      <p:cxnSp>
        <p:nvCxnSpPr>
          <p:cNvPr id="38" name="Google Shape;38;p25"/>
          <p:cNvCxnSpPr/>
          <p:nvPr/>
        </p:nvCxnSpPr>
        <p:spPr>
          <a:xfrm>
            <a:off x="731838" y="4598990"/>
            <a:ext cx="7848600" cy="1587"/>
          </a:xfrm>
          <a:prstGeom prst="straightConnector1">
            <a:avLst/>
          </a:prstGeom>
          <a:noFill/>
          <a:ln w="19050" cap="flat" cmpd="sng">
            <a:solidFill>
              <a:schemeClr val="lt2"/>
            </a:solidFill>
            <a:prstDash val="solid"/>
            <a:round/>
            <a:headEnd type="none" w="sm" len="sm"/>
            <a:tailEnd type="none" w="sm" len="sm"/>
          </a:ln>
        </p:spPr>
      </p:cxnSp>
      <p:sp>
        <p:nvSpPr>
          <p:cNvPr id="39" name="Google Shape;39;p25"/>
          <p:cNvSpPr txBox="1">
            <a:spLocks noGrp="1"/>
          </p:cNvSpPr>
          <p:nvPr>
            <p:ph type="title"/>
          </p:nvPr>
        </p:nvSpPr>
        <p:spPr>
          <a:xfrm>
            <a:off x="722313" y="2362201"/>
            <a:ext cx="7772400" cy="220027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5"/>
          <p:cNvSpPr txBox="1">
            <a:spLocks noGrp="1"/>
          </p:cNvSpPr>
          <p:nvPr>
            <p:ph type="body" idx="1"/>
          </p:nvPr>
        </p:nvSpPr>
        <p:spPr>
          <a:xfrm>
            <a:off x="722313" y="4626866"/>
            <a:ext cx="7772400" cy="1500187"/>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040"/>
              <a:buNone/>
              <a:defRPr sz="2400">
                <a:solidFill>
                  <a:schemeClr val="lt2"/>
                </a:solidFill>
              </a:defRPr>
            </a:lvl1pPr>
            <a:lvl2pPr marL="914400" lvl="1" indent="-228600" algn="l">
              <a:spcBef>
                <a:spcPts val="360"/>
              </a:spcBef>
              <a:spcAft>
                <a:spcPts val="0"/>
              </a:spcAft>
              <a:buSzPts val="1530"/>
              <a:buNone/>
              <a:defRPr sz="1800">
                <a:solidFill>
                  <a:schemeClr val="lt1"/>
                </a:solidFill>
              </a:defRPr>
            </a:lvl2pPr>
            <a:lvl3pPr marL="1371600" lvl="2" indent="-228600" algn="l">
              <a:spcBef>
                <a:spcPts val="320"/>
              </a:spcBef>
              <a:spcAft>
                <a:spcPts val="0"/>
              </a:spcAft>
              <a:buSzPts val="1440"/>
              <a:buNone/>
              <a:defRPr sz="1600">
                <a:solidFill>
                  <a:schemeClr val="lt1"/>
                </a:solidFill>
              </a:defRPr>
            </a:lvl3pPr>
            <a:lvl4pPr marL="1828800" lvl="3" indent="-228600" algn="l">
              <a:spcBef>
                <a:spcPts val="280"/>
              </a:spcBef>
              <a:spcAft>
                <a:spcPts val="0"/>
              </a:spcAft>
              <a:buSzPts val="1400"/>
              <a:buNone/>
              <a:defRPr sz="1400">
                <a:solidFill>
                  <a:schemeClr val="lt1"/>
                </a:solidFill>
              </a:defRPr>
            </a:lvl4pPr>
            <a:lvl5pPr marL="2286000" lvl="4" indent="-228600" algn="l">
              <a:spcBef>
                <a:spcPts val="280"/>
              </a:spcBef>
              <a:spcAft>
                <a:spcPts val="0"/>
              </a:spcAft>
              <a:buSzPts val="1400"/>
              <a:buNone/>
              <a:defRPr sz="1400">
                <a:solidFill>
                  <a:schemeClr val="lt1"/>
                </a:solidFill>
              </a:defRPr>
            </a:lvl5pPr>
            <a:lvl6pPr marL="2743200" lvl="5" indent="-228600" algn="l">
              <a:spcBef>
                <a:spcPts val="280"/>
              </a:spcBef>
              <a:spcAft>
                <a:spcPts val="0"/>
              </a:spcAft>
              <a:buSzPts val="1400"/>
              <a:buNone/>
              <a:defRPr sz="1400">
                <a:solidFill>
                  <a:schemeClr val="lt1"/>
                </a:solidFill>
              </a:defRPr>
            </a:lvl6pPr>
            <a:lvl7pPr marL="3200400" lvl="6" indent="-228600" algn="l">
              <a:spcBef>
                <a:spcPts val="280"/>
              </a:spcBef>
              <a:spcAft>
                <a:spcPts val="0"/>
              </a:spcAft>
              <a:buSzPts val="1400"/>
              <a:buNone/>
              <a:defRPr sz="1400">
                <a:solidFill>
                  <a:schemeClr val="lt1"/>
                </a:solidFill>
              </a:defRPr>
            </a:lvl7pPr>
            <a:lvl8pPr marL="3657600" lvl="7" indent="-228600" algn="l">
              <a:spcBef>
                <a:spcPts val="280"/>
              </a:spcBef>
              <a:spcAft>
                <a:spcPts val="0"/>
              </a:spcAft>
              <a:buSzPts val="1400"/>
              <a:buNone/>
              <a:defRPr sz="1400">
                <a:solidFill>
                  <a:schemeClr val="lt1"/>
                </a:solidFill>
              </a:defRPr>
            </a:lvl8pPr>
            <a:lvl9pPr marL="4114800" lvl="8" indent="-228600" algn="l">
              <a:spcBef>
                <a:spcPts val="280"/>
              </a:spcBef>
              <a:spcAft>
                <a:spcPts val="0"/>
              </a:spcAft>
              <a:buSzPts val="1400"/>
              <a:buNone/>
              <a:defRPr sz="1400">
                <a:solidFill>
                  <a:schemeClr val="lt1"/>
                </a:solidFill>
              </a:defRPr>
            </a:lvl9pPr>
          </a:lstStyle>
          <a:p>
            <a:endParaRPr/>
          </a:p>
        </p:txBody>
      </p:sp>
      <p:sp>
        <p:nvSpPr>
          <p:cNvPr id="41" name="Google Shape;41;p25"/>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5"/>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400" b="1">
                <a:solidFill>
                  <a:srgbClr val="FFFFFF"/>
                </a:solidFill>
                <a:latin typeface="Calibri"/>
                <a:ea typeface="Calibri"/>
                <a:cs typeface="Calibri"/>
                <a:sym typeface="Calibri"/>
              </a:defRPr>
            </a:lvl1pPr>
            <a:lvl2pPr marL="0" marR="0" lvl="1" indent="0" algn="l">
              <a:spcBef>
                <a:spcPts val="0"/>
              </a:spcBef>
              <a:spcAft>
                <a:spcPts val="0"/>
              </a:spcAft>
              <a:buNone/>
              <a:defRPr sz="1400" b="1">
                <a:solidFill>
                  <a:srgbClr val="FFFFFF"/>
                </a:solidFill>
                <a:latin typeface="Calibri"/>
                <a:ea typeface="Calibri"/>
                <a:cs typeface="Calibri"/>
                <a:sym typeface="Calibri"/>
              </a:defRPr>
            </a:lvl2pPr>
            <a:lvl3pPr marL="0" marR="0" lvl="2" indent="0" algn="l">
              <a:spcBef>
                <a:spcPts val="0"/>
              </a:spcBef>
              <a:spcAft>
                <a:spcPts val="0"/>
              </a:spcAft>
              <a:buNone/>
              <a:defRPr sz="1400" b="1">
                <a:solidFill>
                  <a:srgbClr val="FFFFFF"/>
                </a:solidFill>
                <a:latin typeface="Calibri"/>
                <a:ea typeface="Calibri"/>
                <a:cs typeface="Calibri"/>
                <a:sym typeface="Calibri"/>
              </a:defRPr>
            </a:lvl3pPr>
            <a:lvl4pPr marL="0" marR="0" lvl="3" indent="0" algn="l">
              <a:spcBef>
                <a:spcPts val="0"/>
              </a:spcBef>
              <a:spcAft>
                <a:spcPts val="0"/>
              </a:spcAft>
              <a:buNone/>
              <a:defRPr sz="1400" b="1">
                <a:solidFill>
                  <a:srgbClr val="FFFFFF"/>
                </a:solidFill>
                <a:latin typeface="Calibri"/>
                <a:ea typeface="Calibri"/>
                <a:cs typeface="Calibri"/>
                <a:sym typeface="Calibri"/>
              </a:defRPr>
            </a:lvl4pPr>
            <a:lvl5pPr marL="0" marR="0" lvl="4" indent="0" algn="l">
              <a:spcBef>
                <a:spcPts val="0"/>
              </a:spcBef>
              <a:spcAft>
                <a:spcPts val="0"/>
              </a:spcAft>
              <a:buNone/>
              <a:defRPr sz="1400" b="1">
                <a:solidFill>
                  <a:srgbClr val="FFFFFF"/>
                </a:solidFill>
                <a:latin typeface="Calibri"/>
                <a:ea typeface="Calibri"/>
                <a:cs typeface="Calibri"/>
                <a:sym typeface="Calibri"/>
              </a:defRPr>
            </a:lvl5pPr>
            <a:lvl6pPr marL="0" marR="0" lvl="5" indent="0" algn="l">
              <a:spcBef>
                <a:spcPts val="0"/>
              </a:spcBef>
              <a:spcAft>
                <a:spcPts val="0"/>
              </a:spcAft>
              <a:buNone/>
              <a:defRPr sz="1400" b="1">
                <a:solidFill>
                  <a:srgbClr val="FFFFFF"/>
                </a:solidFill>
                <a:latin typeface="Calibri"/>
                <a:ea typeface="Calibri"/>
                <a:cs typeface="Calibri"/>
                <a:sym typeface="Calibri"/>
              </a:defRPr>
            </a:lvl6pPr>
            <a:lvl7pPr marL="0" marR="0" lvl="6" indent="0" algn="l">
              <a:spcBef>
                <a:spcPts val="0"/>
              </a:spcBef>
              <a:spcAft>
                <a:spcPts val="0"/>
              </a:spcAft>
              <a:buNone/>
              <a:defRPr sz="1400" b="1">
                <a:solidFill>
                  <a:srgbClr val="FFFFFF"/>
                </a:solidFill>
                <a:latin typeface="Calibri"/>
                <a:ea typeface="Calibri"/>
                <a:cs typeface="Calibri"/>
                <a:sym typeface="Calibri"/>
              </a:defRPr>
            </a:lvl7pPr>
            <a:lvl8pPr marL="0" marR="0" lvl="7" indent="0" algn="l">
              <a:spcBef>
                <a:spcPts val="0"/>
              </a:spcBef>
              <a:spcAft>
                <a:spcPts val="0"/>
              </a:spcAft>
              <a:buNone/>
              <a:defRPr sz="1400" b="1">
                <a:solidFill>
                  <a:srgbClr val="FFFFFF"/>
                </a:solidFill>
                <a:latin typeface="Calibri"/>
                <a:ea typeface="Calibri"/>
                <a:cs typeface="Calibri"/>
                <a:sym typeface="Calibri"/>
              </a:defRPr>
            </a:lvl8pPr>
            <a:lvl9pPr marL="0" marR="0" lvl="8" indent="0" algn="l">
              <a:spcBef>
                <a:spcPts val="0"/>
              </a:spcBef>
              <a:spcAft>
                <a:spcPts val="0"/>
              </a:spcAft>
              <a:buNone/>
              <a:defRPr sz="1400" b="1">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cxnSp>
        <p:nvCxnSpPr>
          <p:cNvPr id="45" name="Google Shape;45;p26"/>
          <p:cNvCxnSpPr/>
          <p:nvPr/>
        </p:nvCxnSpPr>
        <p:spPr>
          <a:xfrm rot="5400000">
            <a:off x="2218532" y="4045745"/>
            <a:ext cx="4708525" cy="1588"/>
          </a:xfrm>
          <a:prstGeom prst="straightConnector1">
            <a:avLst/>
          </a:prstGeom>
          <a:noFill/>
          <a:ln w="19050" cap="flat" cmpd="sng">
            <a:solidFill>
              <a:schemeClr val="dk2"/>
            </a:solidFill>
            <a:prstDash val="solid"/>
            <a:round/>
            <a:headEnd type="none" w="sm" len="sm"/>
            <a:tailEnd type="none" w="sm" len="sm"/>
          </a:ln>
        </p:spPr>
      </p:cxnSp>
      <p:sp>
        <p:nvSpPr>
          <p:cNvPr id="46" name="Google Shape;46;p26"/>
          <p:cNvSpPr txBox="1">
            <a:spLocks noGrp="1"/>
          </p:cNvSpPr>
          <p:nvPr>
            <p:ph type="title"/>
          </p:nvPr>
        </p:nvSpPr>
        <p:spPr>
          <a:xfrm>
            <a:off x="457200" y="533400"/>
            <a:ext cx="8229600" cy="990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457200" y="1676400"/>
            <a:ext cx="3931920" cy="639762"/>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1700"/>
              <a:buNone/>
              <a:defRPr sz="2000" b="0">
                <a:solidFill>
                  <a:schemeClr val="dk2"/>
                </a:solidFill>
              </a:defRPr>
            </a:lvl1pPr>
            <a:lvl2pPr marL="914400" lvl="1" indent="-228600" algn="l">
              <a:spcBef>
                <a:spcPts val="400"/>
              </a:spcBef>
              <a:spcAft>
                <a:spcPts val="0"/>
              </a:spcAft>
              <a:buSzPts val="1700"/>
              <a:buNone/>
              <a:defRPr sz="2000" b="1"/>
            </a:lvl2pPr>
            <a:lvl3pPr marL="1371600" lvl="2" indent="-228600" algn="l">
              <a:spcBef>
                <a:spcPts val="360"/>
              </a:spcBef>
              <a:spcAft>
                <a:spcPts val="0"/>
              </a:spcAft>
              <a:buSzPts val="162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8" name="Google Shape;48;p26"/>
          <p:cNvSpPr txBox="1">
            <a:spLocks noGrp="1"/>
          </p:cNvSpPr>
          <p:nvPr>
            <p:ph type="body" idx="2"/>
          </p:nvPr>
        </p:nvSpPr>
        <p:spPr>
          <a:xfrm>
            <a:off x="457200" y="2438400"/>
            <a:ext cx="3931920" cy="3951288"/>
          </a:xfrm>
          <a:prstGeom prst="rect">
            <a:avLst/>
          </a:prstGeom>
          <a:noFill/>
          <a:ln>
            <a:noFill/>
          </a:ln>
        </p:spPr>
        <p:txBody>
          <a:bodyPr spcFirstLastPara="1" wrap="square" lIns="91425" tIns="45700" rIns="91425" bIns="45700" anchor="t" anchorCtr="0">
            <a:noAutofit/>
          </a:bodyPr>
          <a:lstStyle>
            <a:lvl1pPr marL="457200" lvl="0" indent="-358140" algn="l">
              <a:spcBef>
                <a:spcPts val="480"/>
              </a:spcBef>
              <a:spcAft>
                <a:spcPts val="0"/>
              </a:spcAft>
              <a:buSzPts val="2040"/>
              <a:buChar char="•"/>
              <a:defRPr sz="2400"/>
            </a:lvl1pPr>
            <a:lvl2pPr marL="914400" lvl="1" indent="-336550" algn="l">
              <a:spcBef>
                <a:spcPts val="400"/>
              </a:spcBef>
              <a:spcAft>
                <a:spcPts val="0"/>
              </a:spcAft>
              <a:buSzPts val="1700"/>
              <a:buChar char="•"/>
              <a:defRPr sz="2000"/>
            </a:lvl2pPr>
            <a:lvl3pPr marL="1371600" lvl="2" indent="-331469" algn="l">
              <a:spcBef>
                <a:spcPts val="360"/>
              </a:spcBef>
              <a:spcAft>
                <a:spcPts val="0"/>
              </a:spcAft>
              <a:buSzPts val="162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9" name="Google Shape;49;p26"/>
          <p:cNvSpPr txBox="1">
            <a:spLocks noGrp="1"/>
          </p:cNvSpPr>
          <p:nvPr>
            <p:ph type="body" idx="3"/>
          </p:nvPr>
        </p:nvSpPr>
        <p:spPr>
          <a:xfrm>
            <a:off x="4754880" y="1676400"/>
            <a:ext cx="3931920" cy="639762"/>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1700"/>
              <a:buNone/>
              <a:defRPr sz="2000" b="0">
                <a:solidFill>
                  <a:schemeClr val="dk2"/>
                </a:solidFill>
                <a:latin typeface="Calibri"/>
                <a:ea typeface="Calibri"/>
                <a:cs typeface="Calibri"/>
                <a:sym typeface="Calibri"/>
              </a:defRPr>
            </a:lvl1pPr>
            <a:lvl2pPr marL="914400" lvl="1" indent="-228600" algn="l">
              <a:spcBef>
                <a:spcPts val="400"/>
              </a:spcBef>
              <a:spcAft>
                <a:spcPts val="0"/>
              </a:spcAft>
              <a:buSzPts val="1700"/>
              <a:buNone/>
              <a:defRPr sz="2000" b="1"/>
            </a:lvl2pPr>
            <a:lvl3pPr marL="1371600" lvl="2" indent="-228600" algn="l">
              <a:spcBef>
                <a:spcPts val="360"/>
              </a:spcBef>
              <a:spcAft>
                <a:spcPts val="0"/>
              </a:spcAft>
              <a:buSzPts val="162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0" name="Google Shape;50;p26"/>
          <p:cNvSpPr txBox="1">
            <a:spLocks noGrp="1"/>
          </p:cNvSpPr>
          <p:nvPr>
            <p:ph type="body" idx="4"/>
          </p:nvPr>
        </p:nvSpPr>
        <p:spPr>
          <a:xfrm>
            <a:off x="4754880" y="2438400"/>
            <a:ext cx="3931920" cy="3951288"/>
          </a:xfrm>
          <a:prstGeom prst="rect">
            <a:avLst/>
          </a:prstGeom>
          <a:noFill/>
          <a:ln>
            <a:noFill/>
          </a:ln>
        </p:spPr>
        <p:txBody>
          <a:bodyPr spcFirstLastPara="1" wrap="square" lIns="91425" tIns="45700" rIns="91425" bIns="45700" anchor="t" anchorCtr="0">
            <a:noAutofit/>
          </a:bodyPr>
          <a:lstStyle>
            <a:lvl1pPr marL="457200" lvl="0" indent="-358140" algn="l">
              <a:spcBef>
                <a:spcPts val="480"/>
              </a:spcBef>
              <a:spcAft>
                <a:spcPts val="0"/>
              </a:spcAft>
              <a:buSzPts val="2040"/>
              <a:buChar char="•"/>
              <a:defRPr sz="2400"/>
            </a:lvl1pPr>
            <a:lvl2pPr marL="914400" lvl="1" indent="-336550" algn="l">
              <a:spcBef>
                <a:spcPts val="400"/>
              </a:spcBef>
              <a:spcAft>
                <a:spcPts val="0"/>
              </a:spcAft>
              <a:buSzPts val="1700"/>
              <a:buChar char="•"/>
              <a:defRPr sz="2000"/>
            </a:lvl2pPr>
            <a:lvl3pPr marL="1371600" lvl="2" indent="-331469" algn="l">
              <a:spcBef>
                <a:spcPts val="360"/>
              </a:spcBef>
              <a:spcAft>
                <a:spcPts val="0"/>
              </a:spcAft>
              <a:buSzPts val="162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1" name="Google Shape;51;p26"/>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400" b="1">
                <a:solidFill>
                  <a:srgbClr val="FFFFFF"/>
                </a:solidFill>
                <a:latin typeface="Calibri"/>
                <a:ea typeface="Calibri"/>
                <a:cs typeface="Calibri"/>
                <a:sym typeface="Calibri"/>
              </a:defRPr>
            </a:lvl1pPr>
            <a:lvl2pPr marL="0" marR="0" lvl="1" indent="0" algn="l">
              <a:spcBef>
                <a:spcPts val="0"/>
              </a:spcBef>
              <a:spcAft>
                <a:spcPts val="0"/>
              </a:spcAft>
              <a:buNone/>
              <a:defRPr sz="1400" b="1">
                <a:solidFill>
                  <a:srgbClr val="FFFFFF"/>
                </a:solidFill>
                <a:latin typeface="Calibri"/>
                <a:ea typeface="Calibri"/>
                <a:cs typeface="Calibri"/>
                <a:sym typeface="Calibri"/>
              </a:defRPr>
            </a:lvl2pPr>
            <a:lvl3pPr marL="0" marR="0" lvl="2" indent="0" algn="l">
              <a:spcBef>
                <a:spcPts val="0"/>
              </a:spcBef>
              <a:spcAft>
                <a:spcPts val="0"/>
              </a:spcAft>
              <a:buNone/>
              <a:defRPr sz="1400" b="1">
                <a:solidFill>
                  <a:srgbClr val="FFFFFF"/>
                </a:solidFill>
                <a:latin typeface="Calibri"/>
                <a:ea typeface="Calibri"/>
                <a:cs typeface="Calibri"/>
                <a:sym typeface="Calibri"/>
              </a:defRPr>
            </a:lvl3pPr>
            <a:lvl4pPr marL="0" marR="0" lvl="3" indent="0" algn="l">
              <a:spcBef>
                <a:spcPts val="0"/>
              </a:spcBef>
              <a:spcAft>
                <a:spcPts val="0"/>
              </a:spcAft>
              <a:buNone/>
              <a:defRPr sz="1400" b="1">
                <a:solidFill>
                  <a:srgbClr val="FFFFFF"/>
                </a:solidFill>
                <a:latin typeface="Calibri"/>
                <a:ea typeface="Calibri"/>
                <a:cs typeface="Calibri"/>
                <a:sym typeface="Calibri"/>
              </a:defRPr>
            </a:lvl4pPr>
            <a:lvl5pPr marL="0" marR="0" lvl="4" indent="0" algn="l">
              <a:spcBef>
                <a:spcPts val="0"/>
              </a:spcBef>
              <a:spcAft>
                <a:spcPts val="0"/>
              </a:spcAft>
              <a:buNone/>
              <a:defRPr sz="1400" b="1">
                <a:solidFill>
                  <a:srgbClr val="FFFFFF"/>
                </a:solidFill>
                <a:latin typeface="Calibri"/>
                <a:ea typeface="Calibri"/>
                <a:cs typeface="Calibri"/>
                <a:sym typeface="Calibri"/>
              </a:defRPr>
            </a:lvl5pPr>
            <a:lvl6pPr marL="0" marR="0" lvl="5" indent="0" algn="l">
              <a:spcBef>
                <a:spcPts val="0"/>
              </a:spcBef>
              <a:spcAft>
                <a:spcPts val="0"/>
              </a:spcAft>
              <a:buNone/>
              <a:defRPr sz="1400" b="1">
                <a:solidFill>
                  <a:srgbClr val="FFFFFF"/>
                </a:solidFill>
                <a:latin typeface="Calibri"/>
                <a:ea typeface="Calibri"/>
                <a:cs typeface="Calibri"/>
                <a:sym typeface="Calibri"/>
              </a:defRPr>
            </a:lvl6pPr>
            <a:lvl7pPr marL="0" marR="0" lvl="6" indent="0" algn="l">
              <a:spcBef>
                <a:spcPts val="0"/>
              </a:spcBef>
              <a:spcAft>
                <a:spcPts val="0"/>
              </a:spcAft>
              <a:buNone/>
              <a:defRPr sz="1400" b="1">
                <a:solidFill>
                  <a:srgbClr val="FFFFFF"/>
                </a:solidFill>
                <a:latin typeface="Calibri"/>
                <a:ea typeface="Calibri"/>
                <a:cs typeface="Calibri"/>
                <a:sym typeface="Calibri"/>
              </a:defRPr>
            </a:lvl7pPr>
            <a:lvl8pPr marL="0" marR="0" lvl="7" indent="0" algn="l">
              <a:spcBef>
                <a:spcPts val="0"/>
              </a:spcBef>
              <a:spcAft>
                <a:spcPts val="0"/>
              </a:spcAft>
              <a:buNone/>
              <a:defRPr sz="1400" b="1">
                <a:solidFill>
                  <a:srgbClr val="FFFFFF"/>
                </a:solidFill>
                <a:latin typeface="Calibri"/>
                <a:ea typeface="Calibri"/>
                <a:cs typeface="Calibri"/>
                <a:sym typeface="Calibri"/>
              </a:defRPr>
            </a:lvl8pPr>
            <a:lvl9pPr marL="0" marR="0" lvl="8" indent="0" algn="l">
              <a:spcBef>
                <a:spcPts val="0"/>
              </a:spcBef>
              <a:spcAft>
                <a:spcPts val="0"/>
              </a:spcAft>
              <a:buNone/>
              <a:defRPr sz="1400" b="1">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457200" y="533400"/>
            <a:ext cx="8229600" cy="990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7"/>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7"/>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400" b="1">
                <a:solidFill>
                  <a:srgbClr val="FFFFFF"/>
                </a:solidFill>
                <a:latin typeface="Calibri"/>
                <a:ea typeface="Calibri"/>
                <a:cs typeface="Calibri"/>
                <a:sym typeface="Calibri"/>
              </a:defRPr>
            </a:lvl1pPr>
            <a:lvl2pPr marL="0" marR="0" lvl="1" indent="0" algn="l">
              <a:spcBef>
                <a:spcPts val="0"/>
              </a:spcBef>
              <a:spcAft>
                <a:spcPts val="0"/>
              </a:spcAft>
              <a:buNone/>
              <a:defRPr sz="1400" b="1">
                <a:solidFill>
                  <a:srgbClr val="FFFFFF"/>
                </a:solidFill>
                <a:latin typeface="Calibri"/>
                <a:ea typeface="Calibri"/>
                <a:cs typeface="Calibri"/>
                <a:sym typeface="Calibri"/>
              </a:defRPr>
            </a:lvl2pPr>
            <a:lvl3pPr marL="0" marR="0" lvl="2" indent="0" algn="l">
              <a:spcBef>
                <a:spcPts val="0"/>
              </a:spcBef>
              <a:spcAft>
                <a:spcPts val="0"/>
              </a:spcAft>
              <a:buNone/>
              <a:defRPr sz="1400" b="1">
                <a:solidFill>
                  <a:srgbClr val="FFFFFF"/>
                </a:solidFill>
                <a:latin typeface="Calibri"/>
                <a:ea typeface="Calibri"/>
                <a:cs typeface="Calibri"/>
                <a:sym typeface="Calibri"/>
              </a:defRPr>
            </a:lvl3pPr>
            <a:lvl4pPr marL="0" marR="0" lvl="3" indent="0" algn="l">
              <a:spcBef>
                <a:spcPts val="0"/>
              </a:spcBef>
              <a:spcAft>
                <a:spcPts val="0"/>
              </a:spcAft>
              <a:buNone/>
              <a:defRPr sz="1400" b="1">
                <a:solidFill>
                  <a:srgbClr val="FFFFFF"/>
                </a:solidFill>
                <a:latin typeface="Calibri"/>
                <a:ea typeface="Calibri"/>
                <a:cs typeface="Calibri"/>
                <a:sym typeface="Calibri"/>
              </a:defRPr>
            </a:lvl4pPr>
            <a:lvl5pPr marL="0" marR="0" lvl="4" indent="0" algn="l">
              <a:spcBef>
                <a:spcPts val="0"/>
              </a:spcBef>
              <a:spcAft>
                <a:spcPts val="0"/>
              </a:spcAft>
              <a:buNone/>
              <a:defRPr sz="1400" b="1">
                <a:solidFill>
                  <a:srgbClr val="FFFFFF"/>
                </a:solidFill>
                <a:latin typeface="Calibri"/>
                <a:ea typeface="Calibri"/>
                <a:cs typeface="Calibri"/>
                <a:sym typeface="Calibri"/>
              </a:defRPr>
            </a:lvl5pPr>
            <a:lvl6pPr marL="0" marR="0" lvl="5" indent="0" algn="l">
              <a:spcBef>
                <a:spcPts val="0"/>
              </a:spcBef>
              <a:spcAft>
                <a:spcPts val="0"/>
              </a:spcAft>
              <a:buNone/>
              <a:defRPr sz="1400" b="1">
                <a:solidFill>
                  <a:srgbClr val="FFFFFF"/>
                </a:solidFill>
                <a:latin typeface="Calibri"/>
                <a:ea typeface="Calibri"/>
                <a:cs typeface="Calibri"/>
                <a:sym typeface="Calibri"/>
              </a:defRPr>
            </a:lvl6pPr>
            <a:lvl7pPr marL="0" marR="0" lvl="6" indent="0" algn="l">
              <a:spcBef>
                <a:spcPts val="0"/>
              </a:spcBef>
              <a:spcAft>
                <a:spcPts val="0"/>
              </a:spcAft>
              <a:buNone/>
              <a:defRPr sz="1400" b="1">
                <a:solidFill>
                  <a:srgbClr val="FFFFFF"/>
                </a:solidFill>
                <a:latin typeface="Calibri"/>
                <a:ea typeface="Calibri"/>
                <a:cs typeface="Calibri"/>
                <a:sym typeface="Calibri"/>
              </a:defRPr>
            </a:lvl7pPr>
            <a:lvl8pPr marL="0" marR="0" lvl="7" indent="0" algn="l">
              <a:spcBef>
                <a:spcPts val="0"/>
              </a:spcBef>
              <a:spcAft>
                <a:spcPts val="0"/>
              </a:spcAft>
              <a:buNone/>
              <a:defRPr sz="1400" b="1">
                <a:solidFill>
                  <a:srgbClr val="FFFFFF"/>
                </a:solidFill>
                <a:latin typeface="Calibri"/>
                <a:ea typeface="Calibri"/>
                <a:cs typeface="Calibri"/>
                <a:sym typeface="Calibri"/>
              </a:defRPr>
            </a:lvl8pPr>
            <a:lvl9pPr marL="0" marR="0" lvl="8" indent="0" algn="l">
              <a:spcBef>
                <a:spcPts val="0"/>
              </a:spcBef>
              <a:spcAft>
                <a:spcPts val="0"/>
              </a:spcAft>
              <a:buNone/>
              <a:defRPr sz="1400" b="1">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9"/>
        <p:cNvGrpSpPr/>
        <p:nvPr/>
      </p:nvGrpSpPr>
      <p:grpSpPr>
        <a:xfrm>
          <a:off x="0" y="0"/>
          <a:ext cx="0" cy="0"/>
          <a:chOff x="0" y="0"/>
          <a:chExt cx="0" cy="0"/>
        </a:xfrm>
      </p:grpSpPr>
      <p:sp>
        <p:nvSpPr>
          <p:cNvPr id="60" name="Google Shape;60;p28"/>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8"/>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8"/>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400" b="1">
                <a:solidFill>
                  <a:srgbClr val="FFFFFF"/>
                </a:solidFill>
                <a:latin typeface="Calibri"/>
                <a:ea typeface="Calibri"/>
                <a:cs typeface="Calibri"/>
                <a:sym typeface="Calibri"/>
              </a:defRPr>
            </a:lvl1pPr>
            <a:lvl2pPr marL="0" marR="0" lvl="1" indent="0" algn="l">
              <a:spcBef>
                <a:spcPts val="0"/>
              </a:spcBef>
              <a:spcAft>
                <a:spcPts val="0"/>
              </a:spcAft>
              <a:buNone/>
              <a:defRPr sz="1400" b="1">
                <a:solidFill>
                  <a:srgbClr val="FFFFFF"/>
                </a:solidFill>
                <a:latin typeface="Calibri"/>
                <a:ea typeface="Calibri"/>
                <a:cs typeface="Calibri"/>
                <a:sym typeface="Calibri"/>
              </a:defRPr>
            </a:lvl2pPr>
            <a:lvl3pPr marL="0" marR="0" lvl="2" indent="0" algn="l">
              <a:spcBef>
                <a:spcPts val="0"/>
              </a:spcBef>
              <a:spcAft>
                <a:spcPts val="0"/>
              </a:spcAft>
              <a:buNone/>
              <a:defRPr sz="1400" b="1">
                <a:solidFill>
                  <a:srgbClr val="FFFFFF"/>
                </a:solidFill>
                <a:latin typeface="Calibri"/>
                <a:ea typeface="Calibri"/>
                <a:cs typeface="Calibri"/>
                <a:sym typeface="Calibri"/>
              </a:defRPr>
            </a:lvl3pPr>
            <a:lvl4pPr marL="0" marR="0" lvl="3" indent="0" algn="l">
              <a:spcBef>
                <a:spcPts val="0"/>
              </a:spcBef>
              <a:spcAft>
                <a:spcPts val="0"/>
              </a:spcAft>
              <a:buNone/>
              <a:defRPr sz="1400" b="1">
                <a:solidFill>
                  <a:srgbClr val="FFFFFF"/>
                </a:solidFill>
                <a:latin typeface="Calibri"/>
                <a:ea typeface="Calibri"/>
                <a:cs typeface="Calibri"/>
                <a:sym typeface="Calibri"/>
              </a:defRPr>
            </a:lvl4pPr>
            <a:lvl5pPr marL="0" marR="0" lvl="4" indent="0" algn="l">
              <a:spcBef>
                <a:spcPts val="0"/>
              </a:spcBef>
              <a:spcAft>
                <a:spcPts val="0"/>
              </a:spcAft>
              <a:buNone/>
              <a:defRPr sz="1400" b="1">
                <a:solidFill>
                  <a:srgbClr val="FFFFFF"/>
                </a:solidFill>
                <a:latin typeface="Calibri"/>
                <a:ea typeface="Calibri"/>
                <a:cs typeface="Calibri"/>
                <a:sym typeface="Calibri"/>
              </a:defRPr>
            </a:lvl5pPr>
            <a:lvl6pPr marL="0" marR="0" lvl="5" indent="0" algn="l">
              <a:spcBef>
                <a:spcPts val="0"/>
              </a:spcBef>
              <a:spcAft>
                <a:spcPts val="0"/>
              </a:spcAft>
              <a:buNone/>
              <a:defRPr sz="1400" b="1">
                <a:solidFill>
                  <a:srgbClr val="FFFFFF"/>
                </a:solidFill>
                <a:latin typeface="Calibri"/>
                <a:ea typeface="Calibri"/>
                <a:cs typeface="Calibri"/>
                <a:sym typeface="Calibri"/>
              </a:defRPr>
            </a:lvl6pPr>
            <a:lvl7pPr marL="0" marR="0" lvl="6" indent="0" algn="l">
              <a:spcBef>
                <a:spcPts val="0"/>
              </a:spcBef>
              <a:spcAft>
                <a:spcPts val="0"/>
              </a:spcAft>
              <a:buNone/>
              <a:defRPr sz="1400" b="1">
                <a:solidFill>
                  <a:srgbClr val="FFFFFF"/>
                </a:solidFill>
                <a:latin typeface="Calibri"/>
                <a:ea typeface="Calibri"/>
                <a:cs typeface="Calibri"/>
                <a:sym typeface="Calibri"/>
              </a:defRPr>
            </a:lvl7pPr>
            <a:lvl8pPr marL="0" marR="0" lvl="7" indent="0" algn="l">
              <a:spcBef>
                <a:spcPts val="0"/>
              </a:spcBef>
              <a:spcAft>
                <a:spcPts val="0"/>
              </a:spcAft>
              <a:buNone/>
              <a:defRPr sz="1400" b="1">
                <a:solidFill>
                  <a:srgbClr val="FFFFFF"/>
                </a:solidFill>
                <a:latin typeface="Calibri"/>
                <a:ea typeface="Calibri"/>
                <a:cs typeface="Calibri"/>
                <a:sym typeface="Calibri"/>
              </a:defRPr>
            </a:lvl8pPr>
            <a:lvl9pPr marL="0" marR="0" lvl="8" indent="0" algn="l">
              <a:spcBef>
                <a:spcPts val="0"/>
              </a:spcBef>
              <a:spcAft>
                <a:spcPts val="0"/>
              </a:spcAft>
              <a:buNone/>
              <a:defRPr sz="1400" b="1">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3"/>
        <p:cNvGrpSpPr/>
        <p:nvPr/>
      </p:nvGrpSpPr>
      <p:grpSpPr>
        <a:xfrm>
          <a:off x="0" y="0"/>
          <a:ext cx="0" cy="0"/>
          <a:chOff x="0" y="0"/>
          <a:chExt cx="0" cy="0"/>
        </a:xfrm>
      </p:grpSpPr>
      <p:cxnSp>
        <p:nvCxnSpPr>
          <p:cNvPr id="64" name="Google Shape;64;p29"/>
          <p:cNvCxnSpPr/>
          <p:nvPr/>
        </p:nvCxnSpPr>
        <p:spPr>
          <a:xfrm rot="5400000">
            <a:off x="-13494" y="3580608"/>
            <a:ext cx="5578475" cy="1588"/>
          </a:xfrm>
          <a:prstGeom prst="straightConnector1">
            <a:avLst/>
          </a:prstGeom>
          <a:noFill/>
          <a:ln w="19050" cap="flat" cmpd="sng">
            <a:solidFill>
              <a:schemeClr val="dk2"/>
            </a:solidFill>
            <a:prstDash val="solid"/>
            <a:round/>
            <a:headEnd type="none" w="sm" len="sm"/>
            <a:tailEnd type="none" w="sm" len="sm"/>
          </a:ln>
        </p:spPr>
      </p:cxnSp>
      <p:sp>
        <p:nvSpPr>
          <p:cNvPr id="65" name="Google Shape;65;p29"/>
          <p:cNvSpPr txBox="1">
            <a:spLocks noGrp="1"/>
          </p:cNvSpPr>
          <p:nvPr>
            <p:ph type="title"/>
          </p:nvPr>
        </p:nvSpPr>
        <p:spPr>
          <a:xfrm>
            <a:off x="457200" y="792080"/>
            <a:ext cx="2139696" cy="126187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body" idx="1"/>
          </p:nvPr>
        </p:nvSpPr>
        <p:spPr>
          <a:xfrm>
            <a:off x="2971800" y="792080"/>
            <a:ext cx="5715000" cy="5577840"/>
          </a:xfrm>
          <a:prstGeom prst="rect">
            <a:avLst/>
          </a:prstGeom>
          <a:noFill/>
          <a:ln>
            <a:noFill/>
          </a:ln>
        </p:spPr>
        <p:txBody>
          <a:bodyPr spcFirstLastPara="1" wrap="square" lIns="91425" tIns="45700" rIns="91425" bIns="45700" anchor="t" anchorCtr="0">
            <a:noAutofit/>
          </a:bodyPr>
          <a:lstStyle>
            <a:lvl1pPr marL="457200" lvl="0" indent="-401320" algn="l">
              <a:spcBef>
                <a:spcPts val="640"/>
              </a:spcBef>
              <a:spcAft>
                <a:spcPts val="0"/>
              </a:spcAft>
              <a:buSzPts val="2720"/>
              <a:buChar char="•"/>
              <a:defRPr sz="3200"/>
            </a:lvl1pPr>
            <a:lvl2pPr marL="914400" lvl="1" indent="-379730" algn="l">
              <a:spcBef>
                <a:spcPts val="560"/>
              </a:spcBef>
              <a:spcAft>
                <a:spcPts val="0"/>
              </a:spcAft>
              <a:buSzPts val="2380"/>
              <a:buChar char="•"/>
              <a:defRPr sz="2800"/>
            </a:lvl2pPr>
            <a:lvl3pPr marL="1371600" lvl="2" indent="-365760" algn="l">
              <a:spcBef>
                <a:spcPts val="480"/>
              </a:spcBef>
              <a:spcAft>
                <a:spcPts val="0"/>
              </a:spcAft>
              <a:buSzPts val="2160"/>
              <a:buChar char="•"/>
              <a:defRPr sz="2400"/>
            </a:lvl3pPr>
            <a:lvl4pPr marL="1828800" lvl="3" indent="-355600" algn="l">
              <a:spcBef>
                <a:spcPts val="400"/>
              </a:spcBef>
              <a:spcAft>
                <a:spcPts val="0"/>
              </a:spcAft>
              <a:buSzPts val="20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67" name="Google Shape;67;p29"/>
          <p:cNvSpPr txBox="1">
            <a:spLocks noGrp="1"/>
          </p:cNvSpPr>
          <p:nvPr>
            <p:ph type="body" idx="2"/>
          </p:nvPr>
        </p:nvSpPr>
        <p:spPr>
          <a:xfrm>
            <a:off x="457201" y="2130554"/>
            <a:ext cx="2139696" cy="4243615"/>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190"/>
              <a:buNone/>
              <a:defRPr sz="1400"/>
            </a:lvl1pPr>
            <a:lvl2pPr marL="914400" lvl="1" indent="-228600" algn="l">
              <a:spcBef>
                <a:spcPts val="240"/>
              </a:spcBef>
              <a:spcAft>
                <a:spcPts val="0"/>
              </a:spcAft>
              <a:buSzPts val="1020"/>
              <a:buNone/>
              <a:defRPr sz="1200"/>
            </a:lvl2pPr>
            <a:lvl3pPr marL="1371600" lvl="2" indent="-228600" algn="l">
              <a:spcBef>
                <a:spcPts val="200"/>
              </a:spcBef>
              <a:spcAft>
                <a:spcPts val="0"/>
              </a:spcAft>
              <a:buSzPts val="9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68" name="Google Shape;68;p29"/>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9"/>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9"/>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400" b="1">
                <a:solidFill>
                  <a:srgbClr val="FFFFFF"/>
                </a:solidFill>
                <a:latin typeface="Calibri"/>
                <a:ea typeface="Calibri"/>
                <a:cs typeface="Calibri"/>
                <a:sym typeface="Calibri"/>
              </a:defRPr>
            </a:lvl1pPr>
            <a:lvl2pPr marL="0" marR="0" lvl="1" indent="0" algn="l">
              <a:spcBef>
                <a:spcPts val="0"/>
              </a:spcBef>
              <a:spcAft>
                <a:spcPts val="0"/>
              </a:spcAft>
              <a:buNone/>
              <a:defRPr sz="1400" b="1">
                <a:solidFill>
                  <a:srgbClr val="FFFFFF"/>
                </a:solidFill>
                <a:latin typeface="Calibri"/>
                <a:ea typeface="Calibri"/>
                <a:cs typeface="Calibri"/>
                <a:sym typeface="Calibri"/>
              </a:defRPr>
            </a:lvl2pPr>
            <a:lvl3pPr marL="0" marR="0" lvl="2" indent="0" algn="l">
              <a:spcBef>
                <a:spcPts val="0"/>
              </a:spcBef>
              <a:spcAft>
                <a:spcPts val="0"/>
              </a:spcAft>
              <a:buNone/>
              <a:defRPr sz="1400" b="1">
                <a:solidFill>
                  <a:srgbClr val="FFFFFF"/>
                </a:solidFill>
                <a:latin typeface="Calibri"/>
                <a:ea typeface="Calibri"/>
                <a:cs typeface="Calibri"/>
                <a:sym typeface="Calibri"/>
              </a:defRPr>
            </a:lvl3pPr>
            <a:lvl4pPr marL="0" marR="0" lvl="3" indent="0" algn="l">
              <a:spcBef>
                <a:spcPts val="0"/>
              </a:spcBef>
              <a:spcAft>
                <a:spcPts val="0"/>
              </a:spcAft>
              <a:buNone/>
              <a:defRPr sz="1400" b="1">
                <a:solidFill>
                  <a:srgbClr val="FFFFFF"/>
                </a:solidFill>
                <a:latin typeface="Calibri"/>
                <a:ea typeface="Calibri"/>
                <a:cs typeface="Calibri"/>
                <a:sym typeface="Calibri"/>
              </a:defRPr>
            </a:lvl4pPr>
            <a:lvl5pPr marL="0" marR="0" lvl="4" indent="0" algn="l">
              <a:spcBef>
                <a:spcPts val="0"/>
              </a:spcBef>
              <a:spcAft>
                <a:spcPts val="0"/>
              </a:spcAft>
              <a:buNone/>
              <a:defRPr sz="1400" b="1">
                <a:solidFill>
                  <a:srgbClr val="FFFFFF"/>
                </a:solidFill>
                <a:latin typeface="Calibri"/>
                <a:ea typeface="Calibri"/>
                <a:cs typeface="Calibri"/>
                <a:sym typeface="Calibri"/>
              </a:defRPr>
            </a:lvl5pPr>
            <a:lvl6pPr marL="0" marR="0" lvl="5" indent="0" algn="l">
              <a:spcBef>
                <a:spcPts val="0"/>
              </a:spcBef>
              <a:spcAft>
                <a:spcPts val="0"/>
              </a:spcAft>
              <a:buNone/>
              <a:defRPr sz="1400" b="1">
                <a:solidFill>
                  <a:srgbClr val="FFFFFF"/>
                </a:solidFill>
                <a:latin typeface="Calibri"/>
                <a:ea typeface="Calibri"/>
                <a:cs typeface="Calibri"/>
                <a:sym typeface="Calibri"/>
              </a:defRPr>
            </a:lvl6pPr>
            <a:lvl7pPr marL="0" marR="0" lvl="6" indent="0" algn="l">
              <a:spcBef>
                <a:spcPts val="0"/>
              </a:spcBef>
              <a:spcAft>
                <a:spcPts val="0"/>
              </a:spcAft>
              <a:buNone/>
              <a:defRPr sz="1400" b="1">
                <a:solidFill>
                  <a:srgbClr val="FFFFFF"/>
                </a:solidFill>
                <a:latin typeface="Calibri"/>
                <a:ea typeface="Calibri"/>
                <a:cs typeface="Calibri"/>
                <a:sym typeface="Calibri"/>
              </a:defRPr>
            </a:lvl7pPr>
            <a:lvl8pPr marL="0" marR="0" lvl="7" indent="0" algn="l">
              <a:spcBef>
                <a:spcPts val="0"/>
              </a:spcBef>
              <a:spcAft>
                <a:spcPts val="0"/>
              </a:spcAft>
              <a:buNone/>
              <a:defRPr sz="1400" b="1">
                <a:solidFill>
                  <a:srgbClr val="FFFFFF"/>
                </a:solidFill>
                <a:latin typeface="Calibri"/>
                <a:ea typeface="Calibri"/>
                <a:cs typeface="Calibri"/>
                <a:sym typeface="Calibri"/>
              </a:defRPr>
            </a:lvl8pPr>
            <a:lvl9pPr marL="0" marR="0" lvl="8" indent="0" algn="l">
              <a:spcBef>
                <a:spcPts val="0"/>
              </a:spcBef>
              <a:spcAft>
                <a:spcPts val="0"/>
              </a:spcAft>
              <a:buNone/>
              <a:defRPr sz="1400" b="1">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1"/>
        <p:cNvGrpSpPr/>
        <p:nvPr/>
      </p:nvGrpSpPr>
      <p:grpSpPr>
        <a:xfrm>
          <a:off x="0" y="0"/>
          <a:ext cx="0" cy="0"/>
          <a:chOff x="0" y="0"/>
          <a:chExt cx="0" cy="0"/>
        </a:xfrm>
      </p:grpSpPr>
      <p:sp>
        <p:nvSpPr>
          <p:cNvPr id="72" name="Google Shape;72;p30"/>
          <p:cNvSpPr txBox="1">
            <a:spLocks noGrp="1"/>
          </p:cNvSpPr>
          <p:nvPr>
            <p:ph type="title"/>
          </p:nvPr>
        </p:nvSpPr>
        <p:spPr>
          <a:xfrm>
            <a:off x="457201" y="792480"/>
            <a:ext cx="2142680" cy="126492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a:spLocks noGrp="1"/>
          </p:cNvSpPr>
          <p:nvPr>
            <p:ph type="pic" idx="2"/>
          </p:nvPr>
        </p:nvSpPr>
        <p:spPr>
          <a:xfrm>
            <a:off x="2858610" y="838201"/>
            <a:ext cx="5904390" cy="5500456"/>
          </a:xfrm>
          <a:prstGeom prst="rect">
            <a:avLst/>
          </a:prstGeom>
          <a:solidFill>
            <a:schemeClr val="lt2"/>
          </a:solidFill>
          <a:ln w="76200" cap="flat" cmpd="sng">
            <a:solidFill>
              <a:srgbClr val="FFFFFF"/>
            </a:solidFill>
            <a:prstDash val="solid"/>
            <a:miter lim="800000"/>
            <a:headEnd type="none" w="sm" len="sm"/>
            <a:tailEnd type="none" w="sm" len="sm"/>
          </a:ln>
          <a:effectLst>
            <a:outerShdw blurRad="50800" dist="12700" dir="5400000" algn="t" rotWithShape="0">
              <a:srgbClr val="000000">
                <a:alpha val="58823"/>
              </a:srgbClr>
            </a:outerShdw>
          </a:effectLst>
        </p:spPr>
      </p:sp>
      <p:sp>
        <p:nvSpPr>
          <p:cNvPr id="74" name="Google Shape;74;p30"/>
          <p:cNvSpPr txBox="1">
            <a:spLocks noGrp="1"/>
          </p:cNvSpPr>
          <p:nvPr>
            <p:ph type="body" idx="1"/>
          </p:nvPr>
        </p:nvSpPr>
        <p:spPr>
          <a:xfrm>
            <a:off x="457200" y="2133600"/>
            <a:ext cx="2139696" cy="4242816"/>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190"/>
              <a:buNone/>
              <a:defRPr sz="1400"/>
            </a:lvl1pPr>
            <a:lvl2pPr marL="914400" lvl="1" indent="-228600" algn="l">
              <a:spcBef>
                <a:spcPts val="240"/>
              </a:spcBef>
              <a:spcAft>
                <a:spcPts val="0"/>
              </a:spcAft>
              <a:buSzPts val="1020"/>
              <a:buNone/>
              <a:defRPr sz="1200"/>
            </a:lvl2pPr>
            <a:lvl3pPr marL="1371600" lvl="2" indent="-228600" algn="l">
              <a:spcBef>
                <a:spcPts val="200"/>
              </a:spcBef>
              <a:spcAft>
                <a:spcPts val="0"/>
              </a:spcAft>
              <a:buSzPts val="9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5" name="Google Shape;75;p30"/>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400" b="1">
                <a:solidFill>
                  <a:srgbClr val="FFFFFF"/>
                </a:solidFill>
                <a:latin typeface="Calibri"/>
                <a:ea typeface="Calibri"/>
                <a:cs typeface="Calibri"/>
                <a:sym typeface="Calibri"/>
              </a:defRPr>
            </a:lvl1pPr>
            <a:lvl2pPr marL="0" marR="0" lvl="1" indent="0" algn="l">
              <a:spcBef>
                <a:spcPts val="0"/>
              </a:spcBef>
              <a:spcAft>
                <a:spcPts val="0"/>
              </a:spcAft>
              <a:buNone/>
              <a:defRPr sz="1400" b="1">
                <a:solidFill>
                  <a:srgbClr val="FFFFFF"/>
                </a:solidFill>
                <a:latin typeface="Calibri"/>
                <a:ea typeface="Calibri"/>
                <a:cs typeface="Calibri"/>
                <a:sym typeface="Calibri"/>
              </a:defRPr>
            </a:lvl2pPr>
            <a:lvl3pPr marL="0" marR="0" lvl="2" indent="0" algn="l">
              <a:spcBef>
                <a:spcPts val="0"/>
              </a:spcBef>
              <a:spcAft>
                <a:spcPts val="0"/>
              </a:spcAft>
              <a:buNone/>
              <a:defRPr sz="1400" b="1">
                <a:solidFill>
                  <a:srgbClr val="FFFFFF"/>
                </a:solidFill>
                <a:latin typeface="Calibri"/>
                <a:ea typeface="Calibri"/>
                <a:cs typeface="Calibri"/>
                <a:sym typeface="Calibri"/>
              </a:defRPr>
            </a:lvl3pPr>
            <a:lvl4pPr marL="0" marR="0" lvl="3" indent="0" algn="l">
              <a:spcBef>
                <a:spcPts val="0"/>
              </a:spcBef>
              <a:spcAft>
                <a:spcPts val="0"/>
              </a:spcAft>
              <a:buNone/>
              <a:defRPr sz="1400" b="1">
                <a:solidFill>
                  <a:srgbClr val="FFFFFF"/>
                </a:solidFill>
                <a:latin typeface="Calibri"/>
                <a:ea typeface="Calibri"/>
                <a:cs typeface="Calibri"/>
                <a:sym typeface="Calibri"/>
              </a:defRPr>
            </a:lvl4pPr>
            <a:lvl5pPr marL="0" marR="0" lvl="4" indent="0" algn="l">
              <a:spcBef>
                <a:spcPts val="0"/>
              </a:spcBef>
              <a:spcAft>
                <a:spcPts val="0"/>
              </a:spcAft>
              <a:buNone/>
              <a:defRPr sz="1400" b="1">
                <a:solidFill>
                  <a:srgbClr val="FFFFFF"/>
                </a:solidFill>
                <a:latin typeface="Calibri"/>
                <a:ea typeface="Calibri"/>
                <a:cs typeface="Calibri"/>
                <a:sym typeface="Calibri"/>
              </a:defRPr>
            </a:lvl5pPr>
            <a:lvl6pPr marL="0" marR="0" lvl="5" indent="0" algn="l">
              <a:spcBef>
                <a:spcPts val="0"/>
              </a:spcBef>
              <a:spcAft>
                <a:spcPts val="0"/>
              </a:spcAft>
              <a:buNone/>
              <a:defRPr sz="1400" b="1">
                <a:solidFill>
                  <a:srgbClr val="FFFFFF"/>
                </a:solidFill>
                <a:latin typeface="Calibri"/>
                <a:ea typeface="Calibri"/>
                <a:cs typeface="Calibri"/>
                <a:sym typeface="Calibri"/>
              </a:defRPr>
            </a:lvl6pPr>
            <a:lvl7pPr marL="0" marR="0" lvl="6" indent="0" algn="l">
              <a:spcBef>
                <a:spcPts val="0"/>
              </a:spcBef>
              <a:spcAft>
                <a:spcPts val="0"/>
              </a:spcAft>
              <a:buNone/>
              <a:defRPr sz="1400" b="1">
                <a:solidFill>
                  <a:srgbClr val="FFFFFF"/>
                </a:solidFill>
                <a:latin typeface="Calibri"/>
                <a:ea typeface="Calibri"/>
                <a:cs typeface="Calibri"/>
                <a:sym typeface="Calibri"/>
              </a:defRPr>
            </a:lvl7pPr>
            <a:lvl8pPr marL="0" marR="0" lvl="7" indent="0" algn="l">
              <a:spcBef>
                <a:spcPts val="0"/>
              </a:spcBef>
              <a:spcAft>
                <a:spcPts val="0"/>
              </a:spcAft>
              <a:buNone/>
              <a:defRPr sz="1400" b="1">
                <a:solidFill>
                  <a:srgbClr val="FFFFFF"/>
                </a:solidFill>
                <a:latin typeface="Calibri"/>
                <a:ea typeface="Calibri"/>
                <a:cs typeface="Calibri"/>
                <a:sym typeface="Calibri"/>
              </a:defRPr>
            </a:lvl8pPr>
            <a:lvl9pPr marL="0" marR="0" lvl="8" indent="0" algn="l">
              <a:spcBef>
                <a:spcPts val="0"/>
              </a:spcBef>
              <a:spcAft>
                <a:spcPts val="0"/>
              </a:spcAft>
              <a:buNone/>
              <a:defRPr sz="1400" b="1">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p:nvPr/>
        </p:nvSpPr>
        <p:spPr>
          <a:xfrm>
            <a:off x="0" y="220663"/>
            <a:ext cx="9144000" cy="228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21"/>
          <p:cNvSpPr txBox="1">
            <a:spLocks noGrp="1"/>
          </p:cNvSpPr>
          <p:nvPr>
            <p:ph type="title"/>
          </p:nvPr>
        </p:nvSpPr>
        <p:spPr>
          <a:xfrm>
            <a:off x="457200" y="533400"/>
            <a:ext cx="8229600" cy="9906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0" i="0"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4000" b="0" i="0" u="none" strike="noStrike" cap="none">
                <a:solidFill>
                  <a:schemeClr val="dk2"/>
                </a:solidFill>
                <a:latin typeface="Calibri"/>
                <a:ea typeface="Calibri"/>
                <a:cs typeface="Calibri"/>
                <a:sym typeface="Calibri"/>
              </a:defRPr>
            </a:lvl2pPr>
            <a:lvl3pPr marR="0" lvl="2" algn="l" rtl="0">
              <a:spcBef>
                <a:spcPts val="0"/>
              </a:spcBef>
              <a:spcAft>
                <a:spcPts val="0"/>
              </a:spcAft>
              <a:buSzPts val="1400"/>
              <a:buNone/>
              <a:defRPr sz="4000" b="0" i="0" u="none" strike="noStrike" cap="none">
                <a:solidFill>
                  <a:schemeClr val="dk2"/>
                </a:solidFill>
                <a:latin typeface="Calibri"/>
                <a:ea typeface="Calibri"/>
                <a:cs typeface="Calibri"/>
                <a:sym typeface="Calibri"/>
              </a:defRPr>
            </a:lvl3pPr>
            <a:lvl4pPr marR="0" lvl="3" algn="l" rtl="0">
              <a:spcBef>
                <a:spcPts val="0"/>
              </a:spcBef>
              <a:spcAft>
                <a:spcPts val="0"/>
              </a:spcAft>
              <a:buSzPts val="1400"/>
              <a:buNone/>
              <a:defRPr sz="4000" b="0" i="0" u="none" strike="noStrike" cap="none">
                <a:solidFill>
                  <a:schemeClr val="dk2"/>
                </a:solidFill>
                <a:latin typeface="Calibri"/>
                <a:ea typeface="Calibri"/>
                <a:cs typeface="Calibri"/>
                <a:sym typeface="Calibri"/>
              </a:defRPr>
            </a:lvl4pPr>
            <a:lvl5pPr marR="0" lvl="4" algn="l" rtl="0">
              <a:spcBef>
                <a:spcPts val="0"/>
              </a:spcBef>
              <a:spcAft>
                <a:spcPts val="0"/>
              </a:spcAft>
              <a:buSzPts val="1400"/>
              <a:buNone/>
              <a:defRPr sz="4000" b="0" i="0" u="none" strike="noStrike" cap="none">
                <a:solidFill>
                  <a:schemeClr val="dk2"/>
                </a:solidFill>
                <a:latin typeface="Calibri"/>
                <a:ea typeface="Calibri"/>
                <a:cs typeface="Calibri"/>
                <a:sym typeface="Calibri"/>
              </a:defRPr>
            </a:lvl5pPr>
            <a:lvl6pPr marR="0" lvl="5" algn="l" rtl="0">
              <a:spcBef>
                <a:spcPts val="0"/>
              </a:spcBef>
              <a:spcAft>
                <a:spcPts val="0"/>
              </a:spcAft>
              <a:buSzPts val="1400"/>
              <a:buNone/>
              <a:defRPr sz="4000" b="0" i="0" u="none" strike="noStrike" cap="none">
                <a:solidFill>
                  <a:schemeClr val="dk2"/>
                </a:solidFill>
                <a:latin typeface="Calibri"/>
                <a:ea typeface="Calibri"/>
                <a:cs typeface="Calibri"/>
                <a:sym typeface="Calibri"/>
              </a:defRPr>
            </a:lvl6pPr>
            <a:lvl7pPr marR="0" lvl="6" algn="l" rtl="0">
              <a:spcBef>
                <a:spcPts val="0"/>
              </a:spcBef>
              <a:spcAft>
                <a:spcPts val="0"/>
              </a:spcAft>
              <a:buSzPts val="1400"/>
              <a:buNone/>
              <a:defRPr sz="4000" b="0" i="0" u="none" strike="noStrike" cap="none">
                <a:solidFill>
                  <a:schemeClr val="dk2"/>
                </a:solidFill>
                <a:latin typeface="Calibri"/>
                <a:ea typeface="Calibri"/>
                <a:cs typeface="Calibri"/>
                <a:sym typeface="Calibri"/>
              </a:defRPr>
            </a:lvl7pPr>
            <a:lvl8pPr marR="0" lvl="7" algn="l" rtl="0">
              <a:spcBef>
                <a:spcPts val="0"/>
              </a:spcBef>
              <a:spcAft>
                <a:spcPts val="0"/>
              </a:spcAft>
              <a:buSzPts val="1400"/>
              <a:buNone/>
              <a:defRPr sz="4000" b="0" i="0" u="none" strike="noStrike" cap="none">
                <a:solidFill>
                  <a:schemeClr val="dk2"/>
                </a:solidFill>
                <a:latin typeface="Calibri"/>
                <a:ea typeface="Calibri"/>
                <a:cs typeface="Calibri"/>
                <a:sym typeface="Calibri"/>
              </a:defRPr>
            </a:lvl8pPr>
            <a:lvl9pPr marR="0" lvl="8" algn="l" rtl="0">
              <a:spcBef>
                <a:spcPts val="0"/>
              </a:spcBef>
              <a:spcAft>
                <a:spcPts val="0"/>
              </a:spcAft>
              <a:buSzPts val="1400"/>
              <a:buNone/>
              <a:defRPr sz="4000" b="0" i="0" u="none" strike="noStrike" cap="none">
                <a:solidFill>
                  <a:schemeClr val="dk2"/>
                </a:solidFill>
                <a:latin typeface="Calibri"/>
                <a:ea typeface="Calibri"/>
                <a:cs typeface="Calibri"/>
                <a:sym typeface="Calibri"/>
              </a:defRPr>
            </a:lvl9pPr>
          </a:lstStyle>
          <a:p>
            <a:endParaRPr/>
          </a:p>
        </p:txBody>
      </p:sp>
      <p:sp>
        <p:nvSpPr>
          <p:cNvPr id="12" name="Google Shape;12;p21"/>
          <p:cNvSpPr txBox="1">
            <a:spLocks noGrp="1"/>
          </p:cNvSpPr>
          <p:nvPr>
            <p:ph type="body" idx="1"/>
          </p:nvPr>
        </p:nvSpPr>
        <p:spPr>
          <a:xfrm>
            <a:off x="457200" y="1600200"/>
            <a:ext cx="8229600" cy="4876800"/>
          </a:xfrm>
          <a:prstGeom prst="rect">
            <a:avLst/>
          </a:prstGeom>
          <a:noFill/>
          <a:ln>
            <a:noFill/>
          </a:ln>
        </p:spPr>
        <p:txBody>
          <a:bodyPr spcFirstLastPara="1" wrap="square" lIns="91425" tIns="45700" rIns="91425" bIns="45700" anchor="t" anchorCtr="0">
            <a:noAutofit/>
          </a:bodyPr>
          <a:lstStyle>
            <a:lvl1pPr marL="457200" marR="0" lvl="0" indent="-358140" algn="l" rtl="0">
              <a:spcBef>
                <a:spcPts val="480"/>
              </a:spcBef>
              <a:spcAft>
                <a:spcPts val="0"/>
              </a:spcAft>
              <a:buClr>
                <a:schemeClr val="accent1"/>
              </a:buClr>
              <a:buSzPts val="2040"/>
              <a:buFont typeface="Arial"/>
              <a:buChar char="•"/>
              <a:defRPr sz="2400" b="0" i="0" u="none" strike="noStrike" cap="none">
                <a:solidFill>
                  <a:schemeClr val="dk1"/>
                </a:solidFill>
                <a:latin typeface="Calibri"/>
                <a:ea typeface="Calibri"/>
                <a:cs typeface="Calibri"/>
                <a:sym typeface="Calibri"/>
              </a:defRPr>
            </a:lvl1pPr>
            <a:lvl2pPr marL="914400" marR="0" lvl="1" indent="-336550" algn="l" rtl="0">
              <a:spcBef>
                <a:spcPts val="400"/>
              </a:spcBef>
              <a:spcAft>
                <a:spcPts val="0"/>
              </a:spcAft>
              <a:buClr>
                <a:schemeClr val="accent1"/>
              </a:buClr>
              <a:buSzPts val="1700"/>
              <a:buFont typeface="Arial"/>
              <a:buChar char="•"/>
              <a:defRPr sz="2000" b="0" i="0" u="none" strike="noStrike" cap="none">
                <a:solidFill>
                  <a:schemeClr val="dk1"/>
                </a:solidFill>
                <a:latin typeface="Calibri"/>
                <a:ea typeface="Calibri"/>
                <a:cs typeface="Calibri"/>
                <a:sym typeface="Calibri"/>
              </a:defRPr>
            </a:lvl2pPr>
            <a:lvl3pPr marL="1371600" marR="0" lvl="2" indent="-331469" algn="l" rtl="0">
              <a:spcBef>
                <a:spcPts val="360"/>
              </a:spcBef>
              <a:spcAft>
                <a:spcPts val="0"/>
              </a:spcAft>
              <a:buClr>
                <a:schemeClr val="accent1"/>
              </a:buClr>
              <a:buSzPts val="162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accent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spcBef>
                <a:spcPts val="280"/>
              </a:spcBef>
              <a:spcAft>
                <a:spcPts val="0"/>
              </a:spcAft>
              <a:buClr>
                <a:schemeClr val="accent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1150" algn="l" rtl="0">
              <a:spcBef>
                <a:spcPts val="260"/>
              </a:spcBef>
              <a:spcAft>
                <a:spcPts val="0"/>
              </a:spcAft>
              <a:buClr>
                <a:schemeClr val="accent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260"/>
              </a:spcBef>
              <a:spcAft>
                <a:spcPts val="0"/>
              </a:spcAft>
              <a:buClr>
                <a:schemeClr val="accent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260"/>
              </a:spcBef>
              <a:spcAft>
                <a:spcPts val="0"/>
              </a:spcAft>
              <a:buClr>
                <a:schemeClr val="accent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260"/>
              </a:spcBef>
              <a:spcAft>
                <a:spcPts val="0"/>
              </a:spcAft>
              <a:buClr>
                <a:schemeClr val="accent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 name="Google Shape;13;p21"/>
          <p:cNvSpPr/>
          <p:nvPr/>
        </p:nvSpPr>
        <p:spPr>
          <a:xfrm>
            <a:off x="0" y="2"/>
            <a:ext cx="9144000" cy="3651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21"/>
          <p:cNvSpPr txBox="1">
            <a:spLocks noGrp="1"/>
          </p:cNvSpPr>
          <p:nvPr>
            <p:ph type="dt" idx="10"/>
          </p:nvPr>
        </p:nvSpPr>
        <p:spPr>
          <a:xfrm>
            <a:off x="457200" y="19052"/>
            <a:ext cx="2895600" cy="32861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1"/>
          <p:cNvSpPr txBox="1">
            <a:spLocks noGrp="1"/>
          </p:cNvSpPr>
          <p:nvPr>
            <p:ph type="ftr" idx="11"/>
          </p:nvPr>
        </p:nvSpPr>
        <p:spPr>
          <a:xfrm>
            <a:off x="3429000" y="19052"/>
            <a:ext cx="4114800" cy="328613"/>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1"/>
          <p:cNvSpPr txBox="1">
            <a:spLocks noGrp="1"/>
          </p:cNvSpPr>
          <p:nvPr>
            <p:ph type="sldNum" idx="12"/>
          </p:nvPr>
        </p:nvSpPr>
        <p:spPr>
          <a:xfrm>
            <a:off x="7620000" y="19052"/>
            <a:ext cx="1066800" cy="328613"/>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1400" b="1" i="0" u="none" strike="noStrike" cap="none">
                <a:solidFill>
                  <a:srgbClr val="FFFFFF"/>
                </a:solidFill>
                <a:latin typeface="Calibri"/>
                <a:ea typeface="Calibri"/>
                <a:cs typeface="Calibri"/>
                <a:sym typeface="Calibri"/>
              </a:defRPr>
            </a:lvl1pPr>
            <a:lvl2pPr marL="0" marR="0" lvl="1" indent="0" algn="l" rtl="0">
              <a:spcBef>
                <a:spcPts val="0"/>
              </a:spcBef>
              <a:spcAft>
                <a:spcPts val="0"/>
              </a:spcAft>
              <a:buNone/>
              <a:defRPr sz="1400" b="1" i="0" u="none" strike="noStrike" cap="none">
                <a:solidFill>
                  <a:srgbClr val="FFFFFF"/>
                </a:solidFill>
                <a:latin typeface="Calibri"/>
                <a:ea typeface="Calibri"/>
                <a:cs typeface="Calibri"/>
                <a:sym typeface="Calibri"/>
              </a:defRPr>
            </a:lvl2pPr>
            <a:lvl3pPr marL="0" marR="0" lvl="2" indent="0" algn="l" rtl="0">
              <a:spcBef>
                <a:spcPts val="0"/>
              </a:spcBef>
              <a:spcAft>
                <a:spcPts val="0"/>
              </a:spcAft>
              <a:buNone/>
              <a:defRPr sz="1400" b="1" i="0" u="none" strike="noStrike" cap="none">
                <a:solidFill>
                  <a:srgbClr val="FFFFFF"/>
                </a:solidFill>
                <a:latin typeface="Calibri"/>
                <a:ea typeface="Calibri"/>
                <a:cs typeface="Calibri"/>
                <a:sym typeface="Calibri"/>
              </a:defRPr>
            </a:lvl3pPr>
            <a:lvl4pPr marL="0" marR="0" lvl="3" indent="0" algn="l" rtl="0">
              <a:spcBef>
                <a:spcPts val="0"/>
              </a:spcBef>
              <a:spcAft>
                <a:spcPts val="0"/>
              </a:spcAft>
              <a:buNone/>
              <a:defRPr sz="1400" b="1" i="0" u="none" strike="noStrike" cap="none">
                <a:solidFill>
                  <a:srgbClr val="FFFFFF"/>
                </a:solidFill>
                <a:latin typeface="Calibri"/>
                <a:ea typeface="Calibri"/>
                <a:cs typeface="Calibri"/>
                <a:sym typeface="Calibri"/>
              </a:defRPr>
            </a:lvl4pPr>
            <a:lvl5pPr marL="0" marR="0" lvl="4" indent="0" algn="l" rtl="0">
              <a:spcBef>
                <a:spcPts val="0"/>
              </a:spcBef>
              <a:spcAft>
                <a:spcPts val="0"/>
              </a:spcAft>
              <a:buNone/>
              <a:defRPr sz="1400" b="1" i="0" u="none" strike="noStrike" cap="none">
                <a:solidFill>
                  <a:srgbClr val="FFFFFF"/>
                </a:solidFill>
                <a:latin typeface="Calibri"/>
                <a:ea typeface="Calibri"/>
                <a:cs typeface="Calibri"/>
                <a:sym typeface="Calibri"/>
              </a:defRPr>
            </a:lvl5pPr>
            <a:lvl6pPr marL="0" marR="0" lvl="5" indent="0" algn="l" rtl="0">
              <a:spcBef>
                <a:spcPts val="0"/>
              </a:spcBef>
              <a:spcAft>
                <a:spcPts val="0"/>
              </a:spcAft>
              <a:buNone/>
              <a:defRPr sz="1400" b="1" i="0" u="none" strike="noStrike" cap="none">
                <a:solidFill>
                  <a:srgbClr val="FFFFFF"/>
                </a:solidFill>
                <a:latin typeface="Calibri"/>
                <a:ea typeface="Calibri"/>
                <a:cs typeface="Calibri"/>
                <a:sym typeface="Calibri"/>
              </a:defRPr>
            </a:lvl6pPr>
            <a:lvl7pPr marL="0" marR="0" lvl="6" indent="0" algn="l" rtl="0">
              <a:spcBef>
                <a:spcPts val="0"/>
              </a:spcBef>
              <a:spcAft>
                <a:spcPts val="0"/>
              </a:spcAft>
              <a:buNone/>
              <a:defRPr sz="1400" b="1" i="0" u="none" strike="noStrike" cap="none">
                <a:solidFill>
                  <a:srgbClr val="FFFFFF"/>
                </a:solidFill>
                <a:latin typeface="Calibri"/>
                <a:ea typeface="Calibri"/>
                <a:cs typeface="Calibri"/>
                <a:sym typeface="Calibri"/>
              </a:defRPr>
            </a:lvl7pPr>
            <a:lvl8pPr marL="0" marR="0" lvl="7" indent="0" algn="l" rtl="0">
              <a:spcBef>
                <a:spcPts val="0"/>
              </a:spcBef>
              <a:spcAft>
                <a:spcPts val="0"/>
              </a:spcAft>
              <a:buNone/>
              <a:defRPr sz="1400" b="1" i="0" u="none" strike="noStrike" cap="none">
                <a:solidFill>
                  <a:srgbClr val="FFFFFF"/>
                </a:solidFill>
                <a:latin typeface="Calibri"/>
                <a:ea typeface="Calibri"/>
                <a:cs typeface="Calibri"/>
                <a:sym typeface="Calibri"/>
              </a:defRPr>
            </a:lvl8pPr>
            <a:lvl9pPr marL="0" marR="0" lvl="8" indent="0" algn="l" rtl="0">
              <a:spcBef>
                <a:spcPts val="0"/>
              </a:spcBef>
              <a:spcAft>
                <a:spcPts val="0"/>
              </a:spcAft>
              <a:buNone/>
              <a:defRPr sz="1400" b="1"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l.azure.com/dataset/dataset_5_TFM/latest/details?wsid=/subscriptions/572c777b-be8e-4498-b4e8-6df07355c809/resourceGroups/BME_TFM/providers/Microsoft.MachineLearningServices/workspaces/BME_TFM_2&amp;tid=b9f2779c-a917-489f-a6a7-6628b088f0ac"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l.azure.com/experiments/id/36c85b5e-e956-4a06-ba71-9ff4e81f33f2?wsid=/subscriptions/572c777b-be8e-4498-b4e8-6df07355c809/resourcegroups/BME_TFM/providers/Microsoft.MachineLearningServices/workspaces/BME_TFM_2&amp;tid=b9f2779c-a917-489f-a6a7-6628b088f0ac"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pypi.org/project/yfinance/" TargetMode="External"/><Relationship Id="rId7" Type="http://schemas.openxmlformats.org/officeDocument/2006/relationships/image" Target="../media/image82.png"/><Relationship Id="rId2" Type="http://schemas.openxmlformats.org/officeDocument/2006/relationships/hyperlink" Target="https://data.imf.org/?sk=388dfa60-1d26-4ade-b505-a05a558d9a42&amp;sId=1479329334655"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pypi.org/project/yfinance/" TargetMode="Externa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pypi.org/project/yfinance/"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s://ml.azure.com/visualinterface/authoring/Normal/06867431-bc0c-4dcb-b699-ea2d25bfd410?wsid=/subscriptions/572c777b-be8e-4498-b4e8-6df07355c809/resourceGroups/BME_TFM/providers/Microsoft.MachineLearningServices/workspaces/BME_TFM_2&amp;tid=b9f2779c-a917-489f-a6a7-6628b088f0ac"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hyperlink" Target="https://pypi.org/project/yfinance/"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txBox="1">
            <a:spLocks noGrp="1"/>
          </p:cNvSpPr>
          <p:nvPr>
            <p:ph type="ctrTitle"/>
          </p:nvPr>
        </p:nvSpPr>
        <p:spPr>
          <a:xfrm>
            <a:off x="685800" y="1654126"/>
            <a:ext cx="7848600" cy="1547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s-ES" sz="4100" b="1" dirty="0" err="1">
                <a:latin typeface="Arial"/>
                <a:ea typeface="Arial"/>
                <a:cs typeface="Arial"/>
                <a:sym typeface="Arial"/>
              </a:rPr>
              <a:t>Rebalanceador</a:t>
            </a:r>
            <a:r>
              <a:rPr lang="es-ES" sz="4100" b="1" dirty="0">
                <a:latin typeface="Arial"/>
                <a:ea typeface="Arial"/>
                <a:cs typeface="Arial"/>
                <a:sym typeface="Arial"/>
              </a:rPr>
              <a:t> de cartera de Materias Primas.</a:t>
            </a:r>
            <a:endParaRPr sz="4100" b="1" cap="none" dirty="0">
              <a:latin typeface="Arial"/>
              <a:ea typeface="Arial"/>
              <a:cs typeface="Arial"/>
              <a:sym typeface="Arial"/>
            </a:endParaRPr>
          </a:p>
        </p:txBody>
      </p:sp>
      <p:pic>
        <p:nvPicPr>
          <p:cNvPr id="96" name="Google Shape;96;p3" descr="Instituto BME" title="Instituto BME"/>
          <p:cNvPicPr preferRelativeResize="0"/>
          <p:nvPr/>
        </p:nvPicPr>
        <p:blipFill>
          <a:blip r:embed="rId3">
            <a:alphaModFix/>
          </a:blip>
          <a:stretch>
            <a:fillRect/>
          </a:stretch>
        </p:blipFill>
        <p:spPr>
          <a:xfrm>
            <a:off x="7393771" y="6106250"/>
            <a:ext cx="1632350" cy="636675"/>
          </a:xfrm>
          <a:prstGeom prst="rect">
            <a:avLst/>
          </a:prstGeom>
          <a:noFill/>
          <a:ln>
            <a:noFill/>
          </a:ln>
        </p:spPr>
      </p:pic>
      <p:sp>
        <p:nvSpPr>
          <p:cNvPr id="97" name="Google Shape;97;p3"/>
          <p:cNvSpPr txBox="1"/>
          <p:nvPr/>
        </p:nvSpPr>
        <p:spPr>
          <a:xfrm>
            <a:off x="13550" y="3968977"/>
            <a:ext cx="9144000" cy="1554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dirty="0">
                <a:latin typeface="Calibri"/>
                <a:ea typeface="Calibri"/>
                <a:cs typeface="Calibri"/>
                <a:sym typeface="Calibri"/>
              </a:rPr>
              <a:t>Autor: Fernando Gallego</a:t>
            </a:r>
            <a:endParaRPr sz="1700" dirty="0">
              <a:latin typeface="Calibri"/>
              <a:ea typeface="Calibri"/>
              <a:cs typeface="Calibri"/>
              <a:sym typeface="Calibri"/>
            </a:endParaRPr>
          </a:p>
          <a:p>
            <a:pPr marL="0" lvl="0" indent="0" algn="ctr" rtl="0">
              <a:spcBef>
                <a:spcPts val="0"/>
              </a:spcBef>
              <a:spcAft>
                <a:spcPts val="0"/>
              </a:spcAft>
              <a:buNone/>
            </a:pPr>
            <a:endParaRPr dirty="0">
              <a:latin typeface="Calibri"/>
              <a:ea typeface="Calibri"/>
              <a:cs typeface="Calibri"/>
              <a:sym typeface="Calibri"/>
            </a:endParaRPr>
          </a:p>
          <a:p>
            <a:pPr marL="0" lvl="0" indent="0" algn="ctr" rtl="0">
              <a:spcBef>
                <a:spcPts val="0"/>
              </a:spcBef>
              <a:spcAft>
                <a:spcPts val="0"/>
              </a:spcAft>
              <a:buNone/>
            </a:pPr>
            <a:r>
              <a:rPr lang="es-ES" sz="1700" dirty="0">
                <a:latin typeface="Calibri"/>
                <a:ea typeface="Calibri"/>
                <a:cs typeface="Calibri"/>
                <a:sym typeface="Calibri"/>
              </a:rPr>
              <a:t>Director: </a:t>
            </a:r>
            <a:r>
              <a:rPr lang="fi-FI" sz="1700" dirty="0">
                <a:latin typeface="Calibri"/>
                <a:ea typeface="Calibri"/>
                <a:cs typeface="Calibri"/>
                <a:sym typeface="Calibri"/>
              </a:rPr>
              <a:t>Fernando de la Calle</a:t>
            </a:r>
            <a:endParaRPr sz="1700" dirty="0">
              <a:latin typeface="Calibri"/>
              <a:ea typeface="Calibri"/>
              <a:cs typeface="Calibri"/>
              <a:sym typeface="Calibri"/>
            </a:endParaRPr>
          </a:p>
          <a:p>
            <a:pPr marL="0" lvl="0" indent="0" algn="ctr" rtl="0">
              <a:spcBef>
                <a:spcPts val="0"/>
              </a:spcBef>
              <a:spcAft>
                <a:spcPts val="0"/>
              </a:spcAft>
              <a:buNone/>
            </a:pPr>
            <a:endParaRPr sz="1700" dirty="0">
              <a:latin typeface="Calibri"/>
              <a:ea typeface="Calibri"/>
              <a:cs typeface="Calibri"/>
              <a:sym typeface="Calibri"/>
            </a:endParaRPr>
          </a:p>
          <a:p>
            <a:pPr marL="0" lvl="0" indent="0" algn="ctr" rtl="0">
              <a:spcBef>
                <a:spcPts val="0"/>
              </a:spcBef>
              <a:spcAft>
                <a:spcPts val="0"/>
              </a:spcAft>
              <a:buNone/>
            </a:pPr>
            <a:endParaRPr sz="1000" dirty="0">
              <a:latin typeface="Calibri"/>
              <a:ea typeface="Calibri"/>
              <a:cs typeface="Calibri"/>
              <a:sym typeface="Calibri"/>
            </a:endParaRPr>
          </a:p>
          <a:p>
            <a:pPr marL="0" lvl="0" indent="0" algn="ctr" rtl="0">
              <a:spcBef>
                <a:spcPts val="0"/>
              </a:spcBef>
              <a:spcAft>
                <a:spcPts val="0"/>
              </a:spcAft>
              <a:buNone/>
            </a:pPr>
            <a:r>
              <a:rPr lang="es-ES" dirty="0">
                <a:latin typeface="Calibri"/>
                <a:ea typeface="Calibri"/>
                <a:cs typeface="Calibri"/>
                <a:sym typeface="Calibri"/>
              </a:rPr>
              <a:t>Madrid, Diciembre de 2023</a:t>
            </a:r>
            <a:endParaRPr dirty="0">
              <a:latin typeface="Calibri"/>
              <a:ea typeface="Calibri"/>
              <a:cs typeface="Calibri"/>
              <a:sym typeface="Calibri"/>
            </a:endParaRPr>
          </a:p>
        </p:txBody>
      </p:sp>
      <p:sp>
        <p:nvSpPr>
          <p:cNvPr id="98" name="Google Shape;98;p3"/>
          <p:cNvSpPr txBox="1"/>
          <p:nvPr/>
        </p:nvSpPr>
        <p:spPr>
          <a:xfrm>
            <a:off x="-235750" y="-76200"/>
            <a:ext cx="9642600" cy="477000"/>
          </a:xfrm>
          <a:prstGeom prst="rect">
            <a:avLst/>
          </a:prstGeom>
          <a:noFill/>
          <a:ln>
            <a:noFill/>
          </a:ln>
        </p:spPr>
        <p:txBody>
          <a:bodyPr spcFirstLastPara="1" wrap="square" lIns="91425" tIns="91425" rIns="91425" bIns="91425" anchor="t" anchorCtr="0">
            <a:spAutoFit/>
          </a:bodyPr>
          <a:lstStyle/>
          <a:p>
            <a:pPr marL="0" lvl="0" indent="457200" algn="l" rtl="0">
              <a:lnSpc>
                <a:spcPct val="150000"/>
              </a:lnSpc>
              <a:spcBef>
                <a:spcPts val="0"/>
              </a:spcBef>
              <a:spcAft>
                <a:spcPts val="400"/>
              </a:spcAft>
              <a:buNone/>
            </a:pPr>
            <a:r>
              <a:rPr lang="es-ES" sz="1900" b="1" dirty="0">
                <a:solidFill>
                  <a:schemeClr val="lt1"/>
                </a:solidFill>
                <a:latin typeface="Calibri"/>
                <a:ea typeface="Calibri"/>
                <a:cs typeface="Calibri"/>
                <a:sym typeface="Calibri"/>
              </a:rPr>
              <a:t>MÁSTER EN INTELIGENCIA ARTIFICIAL APLICADA A MERCADOS FINANCIEROS (MIAX-9)</a:t>
            </a:r>
            <a:endParaRPr sz="1900" b="1"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10</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308869" y="347665"/>
            <a:ext cx="8229600" cy="203155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pPr>
              <a:lnSpc>
                <a:spcPct val="107000"/>
              </a:lnSpc>
              <a:spcBef>
                <a:spcPts val="200"/>
              </a:spcBef>
            </a:pPr>
            <a:r>
              <a:rPr lang="es-ES" sz="2000" b="1" dirty="0">
                <a:solidFill>
                  <a:srgbClr val="1F4D78"/>
                </a:solidFill>
                <a:latin typeface="Calibri Light" panose="020F0302020204030204" pitchFamily="34" charset="0"/>
                <a:cs typeface="Times New Roman" panose="02020603050405020304" pitchFamily="18" charset="0"/>
                <a:sym typeface="Arial"/>
              </a:rPr>
              <a:t>PROCEDIMIENTOS Y MODELOS. Implementación en AML ( </a:t>
            </a:r>
            <a:r>
              <a:rPr lang="es-ES" sz="2000" b="1" dirty="0" err="1">
                <a:solidFill>
                  <a:srgbClr val="1F4D78"/>
                </a:solidFill>
                <a:latin typeface="Calibri Light" panose="020F0302020204030204" pitchFamily="34" charset="0"/>
                <a:cs typeface="Times New Roman" panose="02020603050405020304" pitchFamily="18" charset="0"/>
                <a:sym typeface="Arial"/>
              </a:rPr>
              <a:t>Designer</a:t>
            </a:r>
            <a:r>
              <a:rPr lang="es-ES" sz="2000" b="1" dirty="0">
                <a:solidFill>
                  <a:srgbClr val="1F4D78"/>
                </a:solidFill>
                <a:latin typeface="Calibri Light" panose="020F0302020204030204" pitchFamily="34" charset="0"/>
                <a:cs typeface="Times New Roman" panose="02020603050405020304" pitchFamily="18" charset="0"/>
                <a:sym typeface="Arial"/>
              </a:rPr>
              <a:t> and </a:t>
            </a:r>
            <a:r>
              <a:rPr lang="es-ES" sz="2000" b="1" dirty="0" err="1">
                <a:solidFill>
                  <a:srgbClr val="1F4D78"/>
                </a:solidFill>
                <a:latin typeface="Calibri Light" panose="020F0302020204030204" pitchFamily="34" charset="0"/>
                <a:cs typeface="Times New Roman" panose="02020603050405020304" pitchFamily="18" charset="0"/>
                <a:sym typeface="Arial"/>
              </a:rPr>
              <a:t>Automated</a:t>
            </a:r>
            <a:r>
              <a:rPr lang="es-ES" sz="2000" b="1" dirty="0">
                <a:solidFill>
                  <a:srgbClr val="1F4D78"/>
                </a:solidFill>
                <a:latin typeface="Calibri Light" panose="020F0302020204030204" pitchFamily="34" charset="0"/>
                <a:cs typeface="Times New Roman" panose="02020603050405020304" pitchFamily="18" charset="0"/>
                <a:sym typeface="Arial"/>
              </a:rPr>
              <a:t> ML block) (periodo </a:t>
            </a:r>
            <a:r>
              <a:rPr lang="es-ES" sz="2000" b="1" dirty="0" err="1">
                <a:solidFill>
                  <a:srgbClr val="1F4D78"/>
                </a:solidFill>
                <a:latin typeface="Calibri Light" panose="020F0302020204030204" pitchFamily="34" charset="0"/>
                <a:cs typeface="Times New Roman" panose="02020603050405020304" pitchFamily="18" charset="0"/>
                <a:sym typeface="Arial"/>
              </a:rPr>
              <a:t>train</a:t>
            </a:r>
            <a:r>
              <a:rPr lang="es-ES" sz="2000" b="1" dirty="0">
                <a:solidFill>
                  <a:srgbClr val="1F4D78"/>
                </a:solidFill>
                <a:latin typeface="Calibri Light" panose="020F0302020204030204" pitchFamily="34" charset="0"/>
                <a:cs typeface="Times New Roman" panose="02020603050405020304" pitchFamily="18" charset="0"/>
                <a:sym typeface="Arial"/>
              </a:rPr>
              <a:t> y test)</a:t>
            </a:r>
            <a:endParaRPr lang="es-ES" sz="2000" b="1" dirty="0">
              <a:solidFill>
                <a:schemeClr val="dk1"/>
              </a:solidFill>
            </a:endParaRPr>
          </a:p>
          <a:p>
            <a:r>
              <a:rPr lang="es-ES" sz="1200" dirty="0">
                <a:effectLst/>
                <a:latin typeface="Calibri" panose="020F0502020204030204" pitchFamily="34" charset="0"/>
                <a:ea typeface="Calibri" panose="020F0502020204030204" pitchFamily="34" charset="0"/>
              </a:rPr>
              <a:t>Sección AML. Sección Tradicional. Implementación trabajos de entrenamientos, establecimientos de modelos a de datos de correlaciones y covarianzas con targets a 5, 10, 15, 20, 25, 30, 35, 40, 45 y 50 días. Estableciendo de </a:t>
            </a:r>
            <a:r>
              <a:rPr lang="es-ES" sz="1200" dirty="0" err="1">
                <a:effectLst/>
                <a:latin typeface="Calibri" panose="020F0502020204030204" pitchFamily="34" charset="0"/>
                <a:ea typeface="Calibri" panose="020F0502020204030204" pitchFamily="34" charset="0"/>
              </a:rPr>
              <a:t>Endpoints</a:t>
            </a:r>
            <a:r>
              <a:rPr lang="es-ES" sz="1200" dirty="0">
                <a:effectLst/>
                <a:latin typeface="Calibri" panose="020F0502020204030204" pitchFamily="34" charset="0"/>
                <a:ea typeface="Calibri" panose="020F0502020204030204" pitchFamily="34" charset="0"/>
              </a:rPr>
              <a:t> para su consulta de estimaciones a diferentes rangos temporales de targets. En AML.</a:t>
            </a:r>
            <a:endParaRPr lang="fi-FI" sz="1200" dirty="0">
              <a:latin typeface="Calibri" panose="020F0502020204030204" pitchFamily="34" charset="0"/>
              <a:ea typeface="Calibri" panose="020F0502020204030204" pitchFamily="34" charset="0"/>
            </a:endParaRPr>
          </a:p>
          <a:p>
            <a:endParaRPr lang="fi-FI" sz="1800" dirty="0">
              <a:effectLst/>
              <a:latin typeface="Calibri" panose="020F0502020204030204" pitchFamily="34" charset="0"/>
              <a:ea typeface="Calibri" panose="020F0502020204030204" pitchFamily="34" charset="0"/>
            </a:endParaRPr>
          </a:p>
          <a:p>
            <a:endParaRPr lang="fi-FI" sz="2000" dirty="0"/>
          </a:p>
        </p:txBody>
      </p:sp>
      <p:pic>
        <p:nvPicPr>
          <p:cNvPr id="2" name="Imagen 283">
            <a:extLst>
              <a:ext uri="{FF2B5EF4-FFF2-40B4-BE49-F238E27FC236}">
                <a16:creationId xmlns:a16="http://schemas.microsoft.com/office/drawing/2014/main" id="{705D5565-F506-EE32-8A15-BB3B12C088AB}"/>
              </a:ext>
            </a:extLst>
          </p:cNvPr>
          <p:cNvPicPr/>
          <p:nvPr/>
        </p:nvPicPr>
        <p:blipFill>
          <a:blip r:embed="rId2"/>
          <a:srcRect/>
          <a:stretch>
            <a:fillRect/>
          </a:stretch>
        </p:blipFill>
        <p:spPr>
          <a:xfrm>
            <a:off x="282108" y="5175023"/>
            <a:ext cx="3729027" cy="1353845"/>
          </a:xfrm>
          <a:prstGeom prst="rect">
            <a:avLst/>
          </a:prstGeom>
          <a:ln/>
        </p:spPr>
      </p:pic>
      <p:sp>
        <p:nvSpPr>
          <p:cNvPr id="12" name="TextBox 11">
            <a:extLst>
              <a:ext uri="{FF2B5EF4-FFF2-40B4-BE49-F238E27FC236}">
                <a16:creationId xmlns:a16="http://schemas.microsoft.com/office/drawing/2014/main" id="{F42FA114-874D-1064-1D66-E7155CBAF4C6}"/>
              </a:ext>
            </a:extLst>
          </p:cNvPr>
          <p:cNvSpPr txBox="1"/>
          <p:nvPr/>
        </p:nvSpPr>
        <p:spPr>
          <a:xfrm>
            <a:off x="308869" y="1682977"/>
            <a:ext cx="5732616" cy="2590324"/>
          </a:xfrm>
          <a:prstGeom prst="rect">
            <a:avLst/>
          </a:prstGeom>
          <a:noFill/>
        </p:spPr>
        <p:txBody>
          <a:bodyPr wrap="square">
            <a:spAutoFit/>
          </a:bodyPr>
          <a:lstStyle/>
          <a:p>
            <a:pPr marL="457200">
              <a:lnSpc>
                <a:spcPct val="107000"/>
              </a:lnSpc>
              <a:spcAft>
                <a:spcPts val="800"/>
              </a:spcAft>
            </a:pPr>
            <a:r>
              <a:rPr lang="es-ES" sz="800" u="none" strike="noStrike" dirty="0" err="1">
                <a:solidFill>
                  <a:srgbClr val="1155CC"/>
                </a:solidFill>
                <a:effectLst/>
                <a:latin typeface="Calibri" panose="020F0502020204030204" pitchFamily="34" charset="0"/>
                <a:ea typeface="Calibri" panose="020F0502020204030204" pitchFamily="34" charset="0"/>
                <a:hlinkClick r:id="rId3"/>
              </a:rPr>
              <a:t>dataset_X_TFM</a:t>
            </a:r>
            <a:r>
              <a:rPr lang="es-ES" sz="800" dirty="0">
                <a:effectLst/>
                <a:latin typeface="Calibri" panose="020F0502020204030204" pitchFamily="34" charset="0"/>
                <a:ea typeface="Calibri" panose="020F0502020204030204" pitchFamily="34" charset="0"/>
              </a:rPr>
              <a:t> contiene la información por fila (que corresponde a un día determinado) que corresponde a la matriz de covarianza, correlaciones y el determinante de la covarianza de la evolución del precio de todas las materias primas. Y una columna target que es porfolio que mejor rentabilidad da a X días vistas:</a:t>
            </a:r>
            <a:endParaRPr lang="fi-FI" sz="800" dirty="0">
              <a:effectLst/>
              <a:latin typeface="Calibri" panose="020F0502020204030204" pitchFamily="34" charset="0"/>
              <a:ea typeface="Calibri" panose="020F0502020204030204" pitchFamily="34" charset="0"/>
            </a:endParaRPr>
          </a:p>
          <a:p>
            <a:pPr marL="342900" lvl="3" indent="-342900">
              <a:lnSpc>
                <a:spcPct val="107000"/>
              </a:lnSpc>
              <a:spcAft>
                <a:spcPts val="800"/>
              </a:spcAft>
              <a:buFont typeface="Symbol" panose="05050102010706020507" pitchFamily="18" charset="2"/>
              <a:buChar char="-"/>
            </a:pPr>
            <a:r>
              <a:rPr lang="es-ES" sz="800" u="none" strike="noStrike" dirty="0">
                <a:effectLst/>
                <a:latin typeface="Calibri" panose="020F0502020204030204" pitchFamily="34" charset="0"/>
                <a:ea typeface="Calibri" panose="020F0502020204030204" pitchFamily="34" charset="0"/>
              </a:rPr>
              <a:t>Valor 0 en la columna target significa </a:t>
            </a:r>
            <a:r>
              <a:rPr lang="es-ES" sz="800" u="none" strike="noStrike" dirty="0" err="1">
                <a:effectLst/>
                <a:latin typeface="Calibri" panose="020F0502020204030204" pitchFamily="34" charset="0"/>
                <a:ea typeface="Calibri" panose="020F0502020204030204" pitchFamily="34" charset="0"/>
              </a:rPr>
              <a:t>Risk</a:t>
            </a:r>
            <a:r>
              <a:rPr lang="es-ES" sz="800" u="none" strike="noStrike" dirty="0">
                <a:effectLst/>
                <a:latin typeface="Calibri" panose="020F0502020204030204" pitchFamily="34" charset="0"/>
                <a:ea typeface="Calibri" panose="020F0502020204030204" pitchFamily="34" charset="0"/>
              </a:rPr>
              <a:t> </a:t>
            </a:r>
            <a:r>
              <a:rPr lang="es-ES" sz="800" u="none" strike="noStrike" dirty="0" err="1">
                <a:effectLst/>
                <a:latin typeface="Calibri" panose="020F0502020204030204" pitchFamily="34" charset="0"/>
                <a:ea typeface="Calibri" panose="020F0502020204030204" pitchFamily="34" charset="0"/>
              </a:rPr>
              <a:t>Parity</a:t>
            </a:r>
            <a:r>
              <a:rPr lang="es-ES" sz="800" u="none" strike="noStrike" dirty="0">
                <a:effectLst/>
                <a:latin typeface="Calibri" panose="020F0502020204030204" pitchFamily="34" charset="0"/>
                <a:ea typeface="Calibri" panose="020F0502020204030204" pitchFamily="34" charset="0"/>
              </a:rPr>
              <a:t> Porfolio en la columna target.</a:t>
            </a:r>
            <a:endParaRPr lang="fi-FI" sz="800" u="none" strike="noStrike" dirty="0">
              <a:effectLst/>
              <a:latin typeface="Calibri" panose="020F0502020204030204" pitchFamily="34" charset="0"/>
              <a:ea typeface="Calibri" panose="020F0502020204030204" pitchFamily="34" charset="0"/>
            </a:endParaRPr>
          </a:p>
          <a:p>
            <a:pPr marL="342900" lvl="3" indent="-342900">
              <a:lnSpc>
                <a:spcPct val="107000"/>
              </a:lnSpc>
              <a:spcAft>
                <a:spcPts val="800"/>
              </a:spcAft>
              <a:buFont typeface="Symbol" panose="05050102010706020507" pitchFamily="18" charset="2"/>
              <a:buChar char="-"/>
            </a:pPr>
            <a:r>
              <a:rPr lang="es-ES" sz="800" u="none" strike="noStrike" dirty="0">
                <a:effectLst/>
                <a:latin typeface="Calibri" panose="020F0502020204030204" pitchFamily="34" charset="0"/>
                <a:ea typeface="Calibri" panose="020F0502020204030204" pitchFamily="34" charset="0"/>
              </a:rPr>
              <a:t>Valor 1 significa </a:t>
            </a:r>
            <a:r>
              <a:rPr lang="es-ES" sz="800" u="none" strike="noStrike" dirty="0" err="1">
                <a:effectLst/>
                <a:latin typeface="Calibri" panose="020F0502020204030204" pitchFamily="34" charset="0"/>
                <a:ea typeface="Calibri" panose="020F0502020204030204" pitchFamily="34" charset="0"/>
              </a:rPr>
              <a:t>Hierarchical</a:t>
            </a:r>
            <a:r>
              <a:rPr lang="es-ES" sz="800" u="none" strike="noStrike" dirty="0">
                <a:effectLst/>
                <a:latin typeface="Calibri" panose="020F0502020204030204" pitchFamily="34" charset="0"/>
                <a:ea typeface="Calibri" panose="020F0502020204030204" pitchFamily="34" charset="0"/>
              </a:rPr>
              <a:t> </a:t>
            </a:r>
            <a:r>
              <a:rPr lang="es-ES" sz="800" u="none" strike="noStrike" dirty="0" err="1">
                <a:effectLst/>
                <a:latin typeface="Calibri" panose="020F0502020204030204" pitchFamily="34" charset="0"/>
                <a:ea typeface="Calibri" panose="020F0502020204030204" pitchFamily="34" charset="0"/>
              </a:rPr>
              <a:t>Risk</a:t>
            </a:r>
            <a:r>
              <a:rPr lang="es-ES" sz="800" u="none" strike="noStrike" dirty="0">
                <a:effectLst/>
                <a:latin typeface="Calibri" panose="020F0502020204030204" pitchFamily="34" charset="0"/>
                <a:ea typeface="Calibri" panose="020F0502020204030204" pitchFamily="34" charset="0"/>
              </a:rPr>
              <a:t> </a:t>
            </a:r>
            <a:r>
              <a:rPr lang="es-ES" sz="800" u="none" strike="noStrike" dirty="0" err="1">
                <a:effectLst/>
                <a:latin typeface="Calibri" panose="020F0502020204030204" pitchFamily="34" charset="0"/>
                <a:ea typeface="Calibri" panose="020F0502020204030204" pitchFamily="34" charset="0"/>
              </a:rPr>
              <a:t>Parity</a:t>
            </a:r>
            <a:r>
              <a:rPr lang="es-ES" sz="800" u="none" strike="noStrike" dirty="0">
                <a:effectLst/>
                <a:latin typeface="Calibri" panose="020F0502020204030204" pitchFamily="34" charset="0"/>
                <a:ea typeface="Calibri" panose="020F0502020204030204" pitchFamily="34" charset="0"/>
              </a:rPr>
              <a:t> Porfolio </a:t>
            </a:r>
            <a:endParaRPr lang="fi-FI" sz="800" u="none" strike="noStrike" dirty="0">
              <a:effectLst/>
              <a:latin typeface="Calibri" panose="020F0502020204030204" pitchFamily="34" charset="0"/>
              <a:ea typeface="Calibri" panose="020F0502020204030204" pitchFamily="34" charset="0"/>
            </a:endParaRPr>
          </a:p>
          <a:p>
            <a:pPr marL="342900" lvl="3" indent="-342900">
              <a:lnSpc>
                <a:spcPct val="107000"/>
              </a:lnSpc>
              <a:spcAft>
                <a:spcPts val="800"/>
              </a:spcAft>
              <a:buFont typeface="Symbol" panose="05050102010706020507" pitchFamily="18" charset="2"/>
              <a:buChar char="-"/>
            </a:pPr>
            <a:r>
              <a:rPr lang="es-ES" sz="800" u="none" strike="noStrike" dirty="0">
                <a:effectLst/>
                <a:latin typeface="Calibri" panose="020F0502020204030204" pitchFamily="34" charset="0"/>
                <a:ea typeface="Calibri" panose="020F0502020204030204" pitchFamily="34" charset="0"/>
              </a:rPr>
              <a:t>Valor 2 significa Inverse </a:t>
            </a:r>
            <a:r>
              <a:rPr lang="es-ES" sz="800" u="none" strike="noStrike" dirty="0" err="1">
                <a:effectLst/>
                <a:latin typeface="Calibri" panose="020F0502020204030204" pitchFamily="34" charset="0"/>
                <a:ea typeface="Calibri" panose="020F0502020204030204" pitchFamily="34" charset="0"/>
              </a:rPr>
              <a:t>Volatility</a:t>
            </a:r>
            <a:r>
              <a:rPr lang="es-ES" sz="800" u="none" strike="noStrike" dirty="0">
                <a:effectLst/>
                <a:latin typeface="Calibri" panose="020F0502020204030204" pitchFamily="34" charset="0"/>
                <a:ea typeface="Calibri" panose="020F0502020204030204" pitchFamily="34" charset="0"/>
              </a:rPr>
              <a:t> Porfolio</a:t>
            </a:r>
            <a:endParaRPr lang="fi-FI" sz="800" u="none" strike="noStrike" dirty="0">
              <a:effectLst/>
              <a:latin typeface="Calibri" panose="020F0502020204030204" pitchFamily="34" charset="0"/>
              <a:ea typeface="Calibri" panose="020F0502020204030204" pitchFamily="34" charset="0"/>
            </a:endParaRPr>
          </a:p>
          <a:p>
            <a:pPr marL="342900" lvl="3" indent="-342900">
              <a:lnSpc>
                <a:spcPct val="107000"/>
              </a:lnSpc>
              <a:spcAft>
                <a:spcPts val="800"/>
              </a:spcAft>
              <a:buFont typeface="Symbol" panose="05050102010706020507" pitchFamily="18" charset="2"/>
              <a:buChar char="-"/>
            </a:pPr>
            <a:r>
              <a:rPr lang="es-ES" sz="800" u="none" strike="noStrike" dirty="0">
                <a:effectLst/>
                <a:latin typeface="Calibri" panose="020F0502020204030204" pitchFamily="34" charset="0"/>
                <a:ea typeface="Calibri" panose="020F0502020204030204" pitchFamily="34" charset="0"/>
              </a:rPr>
              <a:t>Valor 3 significa Global </a:t>
            </a:r>
            <a:r>
              <a:rPr lang="es-ES" sz="800" u="none" strike="noStrike" dirty="0" err="1">
                <a:effectLst/>
                <a:latin typeface="Calibri" panose="020F0502020204030204" pitchFamily="34" charset="0"/>
                <a:ea typeface="Calibri" panose="020F0502020204030204" pitchFamily="34" charset="0"/>
              </a:rPr>
              <a:t>Minimum</a:t>
            </a:r>
            <a:r>
              <a:rPr lang="es-ES" sz="800" u="none" strike="noStrike" dirty="0">
                <a:effectLst/>
                <a:latin typeface="Calibri" panose="020F0502020204030204" pitchFamily="34" charset="0"/>
                <a:ea typeface="Calibri" panose="020F0502020204030204" pitchFamily="34" charset="0"/>
              </a:rPr>
              <a:t>  </a:t>
            </a:r>
            <a:r>
              <a:rPr lang="es-ES" sz="800" u="none" strike="noStrike" dirty="0" err="1">
                <a:effectLst/>
                <a:latin typeface="Calibri" panose="020F0502020204030204" pitchFamily="34" charset="0"/>
                <a:ea typeface="Calibri" panose="020F0502020204030204" pitchFamily="34" charset="0"/>
              </a:rPr>
              <a:t>Variance</a:t>
            </a:r>
            <a:r>
              <a:rPr lang="es-ES" sz="800" u="none" strike="noStrike" dirty="0">
                <a:effectLst/>
                <a:latin typeface="Calibri" panose="020F0502020204030204" pitchFamily="34" charset="0"/>
                <a:ea typeface="Calibri" panose="020F0502020204030204" pitchFamily="34" charset="0"/>
              </a:rPr>
              <a:t> Porfolio</a:t>
            </a:r>
            <a:endParaRPr lang="fi-FI" sz="800" u="none" strike="noStrike" dirty="0">
              <a:effectLst/>
              <a:latin typeface="Calibri" panose="020F0502020204030204" pitchFamily="34" charset="0"/>
              <a:ea typeface="Calibri" panose="020F0502020204030204" pitchFamily="34" charset="0"/>
            </a:endParaRPr>
          </a:p>
          <a:p>
            <a:pPr marL="342900" lvl="3" indent="-342900">
              <a:lnSpc>
                <a:spcPct val="107000"/>
              </a:lnSpc>
              <a:spcAft>
                <a:spcPts val="800"/>
              </a:spcAft>
              <a:buFont typeface="Symbol" panose="05050102010706020507" pitchFamily="18" charset="2"/>
              <a:buChar char="-"/>
            </a:pPr>
            <a:r>
              <a:rPr lang="en-US" sz="800" u="none" strike="noStrike" dirty="0">
                <a:effectLst/>
                <a:latin typeface="Calibri" panose="020F0502020204030204" pitchFamily="34" charset="0"/>
                <a:ea typeface="Calibri" panose="020F0502020204030204" pitchFamily="34" charset="0"/>
              </a:rPr>
              <a:t>Valor 6 </a:t>
            </a:r>
            <a:r>
              <a:rPr lang="en-US" sz="800" u="none" strike="noStrike" dirty="0" err="1">
                <a:effectLst/>
                <a:latin typeface="Calibri" panose="020F0502020204030204" pitchFamily="34" charset="0"/>
                <a:ea typeface="Calibri" panose="020F0502020204030204" pitchFamily="34" charset="0"/>
              </a:rPr>
              <a:t>significa</a:t>
            </a:r>
            <a:r>
              <a:rPr lang="en-US" sz="800" u="none" strike="noStrike" dirty="0">
                <a:effectLst/>
                <a:latin typeface="Calibri" panose="020F0502020204030204" pitchFamily="34" charset="0"/>
                <a:ea typeface="Calibri" panose="020F0502020204030204" pitchFamily="34" charset="0"/>
              </a:rPr>
              <a:t> </a:t>
            </a:r>
            <a:r>
              <a:rPr lang="en-US" sz="800" u="none" strike="noStrike" dirty="0" err="1">
                <a:effectLst/>
                <a:latin typeface="Calibri" panose="020F0502020204030204" pitchFamily="34" charset="0"/>
                <a:ea typeface="Calibri" panose="020F0502020204030204" pitchFamily="34" charset="0"/>
              </a:rPr>
              <a:t>DeNoised</a:t>
            </a:r>
            <a:r>
              <a:rPr lang="en-US" sz="800" u="none" strike="noStrike" dirty="0">
                <a:effectLst/>
                <a:latin typeface="Calibri" panose="020F0502020204030204" pitchFamily="34" charset="0"/>
                <a:ea typeface="Calibri" panose="020F0502020204030204" pitchFamily="34" charset="0"/>
              </a:rPr>
              <a:t> Risk Parity (DRP) + Risk Parity </a:t>
            </a:r>
            <a:r>
              <a:rPr lang="en-US" sz="800" u="none" strike="noStrike" dirty="0" err="1">
                <a:effectLst/>
                <a:latin typeface="Calibri" panose="020F0502020204030204" pitchFamily="34" charset="0"/>
                <a:ea typeface="Calibri" panose="020F0502020204030204" pitchFamily="34" charset="0"/>
              </a:rPr>
              <a:t>Porfolio</a:t>
            </a:r>
            <a:r>
              <a:rPr lang="en-US" sz="800" u="none" strike="noStrike" dirty="0">
                <a:effectLst/>
                <a:latin typeface="Calibri" panose="020F0502020204030204" pitchFamily="34" charset="0"/>
                <a:ea typeface="Calibri" panose="020F0502020204030204" pitchFamily="34" charset="0"/>
              </a:rPr>
              <a:t> (RP)</a:t>
            </a:r>
            <a:endParaRPr lang="fi-FI" sz="800" u="none" strike="noStrike" dirty="0">
              <a:effectLst/>
              <a:latin typeface="Calibri" panose="020F0502020204030204" pitchFamily="34" charset="0"/>
              <a:ea typeface="Calibri" panose="020F0502020204030204" pitchFamily="34" charset="0"/>
            </a:endParaRPr>
          </a:p>
          <a:p>
            <a:pPr marL="342900" lvl="3" indent="-342900">
              <a:lnSpc>
                <a:spcPct val="107000"/>
              </a:lnSpc>
              <a:spcAft>
                <a:spcPts val="800"/>
              </a:spcAft>
              <a:buFont typeface="Symbol" panose="05050102010706020507" pitchFamily="18" charset="2"/>
              <a:buChar char="-"/>
            </a:pPr>
            <a:r>
              <a:rPr lang="en-US" sz="800" u="none" strike="noStrike" dirty="0">
                <a:effectLst/>
                <a:latin typeface="Calibri" panose="020F0502020204030204" pitchFamily="34" charset="0"/>
                <a:ea typeface="Calibri" panose="020F0502020204030204" pitchFamily="34" charset="0"/>
              </a:rPr>
              <a:t>Valor 7 </a:t>
            </a:r>
            <a:r>
              <a:rPr lang="en-US" sz="800" u="none" strike="noStrike" dirty="0" err="1">
                <a:effectLst/>
                <a:latin typeface="Calibri" panose="020F0502020204030204" pitchFamily="34" charset="0"/>
                <a:ea typeface="Calibri" panose="020F0502020204030204" pitchFamily="34" charset="0"/>
              </a:rPr>
              <a:t>significa</a:t>
            </a:r>
            <a:r>
              <a:rPr lang="en-US" sz="800" u="none" strike="noStrike" dirty="0">
                <a:effectLst/>
                <a:latin typeface="Calibri" panose="020F0502020204030204" pitchFamily="34" charset="0"/>
                <a:ea typeface="Calibri" panose="020F0502020204030204" pitchFamily="34" charset="0"/>
              </a:rPr>
              <a:t> </a:t>
            </a:r>
            <a:r>
              <a:rPr lang="en-US" sz="800" u="none" strike="noStrike" dirty="0" err="1">
                <a:effectLst/>
                <a:latin typeface="Calibri" panose="020F0502020204030204" pitchFamily="34" charset="0"/>
                <a:ea typeface="Calibri" panose="020F0502020204030204" pitchFamily="34" charset="0"/>
              </a:rPr>
              <a:t>DeNoised</a:t>
            </a:r>
            <a:r>
              <a:rPr lang="en-US" sz="800" u="none" strike="noStrike" dirty="0">
                <a:effectLst/>
                <a:latin typeface="Calibri" panose="020F0502020204030204" pitchFamily="34" charset="0"/>
                <a:ea typeface="Calibri" panose="020F0502020204030204" pitchFamily="34" charset="0"/>
              </a:rPr>
              <a:t> Risk Parity (DRP) + Hierarchical Risk Parity </a:t>
            </a:r>
            <a:r>
              <a:rPr lang="en-US" sz="800" u="none" strike="noStrike" dirty="0" err="1">
                <a:effectLst/>
                <a:latin typeface="Calibri" panose="020F0502020204030204" pitchFamily="34" charset="0"/>
                <a:ea typeface="Calibri" panose="020F0502020204030204" pitchFamily="34" charset="0"/>
              </a:rPr>
              <a:t>Porfolio</a:t>
            </a:r>
            <a:r>
              <a:rPr lang="en-US" sz="800" u="none" strike="noStrike" dirty="0">
                <a:effectLst/>
                <a:latin typeface="Calibri" panose="020F0502020204030204" pitchFamily="34" charset="0"/>
                <a:ea typeface="Calibri" panose="020F0502020204030204" pitchFamily="34" charset="0"/>
              </a:rPr>
              <a:t> (HRP)</a:t>
            </a:r>
            <a:endParaRPr lang="fi-FI" sz="800" u="none" strike="noStrike" dirty="0">
              <a:effectLst/>
              <a:latin typeface="Calibri" panose="020F0502020204030204" pitchFamily="34" charset="0"/>
              <a:ea typeface="Calibri" panose="020F0502020204030204" pitchFamily="34" charset="0"/>
            </a:endParaRPr>
          </a:p>
          <a:p>
            <a:pPr marL="342900" lvl="3" indent="-342900">
              <a:lnSpc>
                <a:spcPct val="107000"/>
              </a:lnSpc>
              <a:spcAft>
                <a:spcPts val="800"/>
              </a:spcAft>
              <a:buFont typeface="Symbol" panose="05050102010706020507" pitchFamily="18" charset="2"/>
              <a:buChar char="-"/>
            </a:pPr>
            <a:r>
              <a:rPr lang="es-ES" sz="800" u="none" strike="noStrike" dirty="0">
                <a:effectLst/>
                <a:latin typeface="Calibri" panose="020F0502020204030204" pitchFamily="34" charset="0"/>
                <a:ea typeface="Calibri" panose="020F0502020204030204" pitchFamily="34" charset="0"/>
              </a:rPr>
              <a:t>Valor 8 significa </a:t>
            </a:r>
            <a:r>
              <a:rPr lang="es-ES" sz="800" u="none" strike="noStrike" dirty="0" err="1">
                <a:effectLst/>
                <a:latin typeface="Calibri" panose="020F0502020204030204" pitchFamily="34" charset="0"/>
                <a:ea typeface="Calibri" panose="020F0502020204030204" pitchFamily="34" charset="0"/>
              </a:rPr>
              <a:t>Equaly</a:t>
            </a:r>
            <a:r>
              <a:rPr lang="es-ES" sz="800" u="none" strike="noStrike" dirty="0">
                <a:effectLst/>
                <a:latin typeface="Calibri" panose="020F0502020204030204" pitchFamily="34" charset="0"/>
                <a:ea typeface="Calibri" panose="020F0502020204030204" pitchFamily="34" charset="0"/>
              </a:rPr>
              <a:t> </a:t>
            </a:r>
            <a:r>
              <a:rPr lang="es-ES" sz="800" u="none" strike="noStrike" dirty="0" err="1">
                <a:effectLst/>
                <a:latin typeface="Calibri" panose="020F0502020204030204" pitchFamily="34" charset="0"/>
                <a:ea typeface="Calibri" panose="020F0502020204030204" pitchFamily="34" charset="0"/>
              </a:rPr>
              <a:t>Weigths</a:t>
            </a:r>
            <a:r>
              <a:rPr lang="es-ES" sz="800" u="none" strike="noStrike" dirty="0">
                <a:effectLst/>
                <a:latin typeface="Calibri" panose="020F0502020204030204" pitchFamily="34" charset="0"/>
                <a:ea typeface="Calibri" panose="020F0502020204030204" pitchFamily="34" charset="0"/>
              </a:rPr>
              <a:t> Porfolio</a:t>
            </a:r>
            <a:endParaRPr lang="es-ES" sz="800" dirty="0">
              <a:latin typeface="Calibri" panose="020F0502020204030204" pitchFamily="34" charset="0"/>
              <a:ea typeface="Calibri" panose="020F0502020204030204" pitchFamily="34" charset="0"/>
            </a:endParaRPr>
          </a:p>
          <a:p>
            <a:pPr>
              <a:lnSpc>
                <a:spcPct val="107000"/>
              </a:lnSpc>
              <a:spcAft>
                <a:spcPts val="800"/>
              </a:spcAft>
            </a:pPr>
            <a:r>
              <a:rPr lang="es-ES" sz="800" u="none" strike="noStrike" dirty="0">
                <a:effectLst/>
                <a:latin typeface="Calibri" panose="020F0502020204030204" pitchFamily="34" charset="0"/>
                <a:ea typeface="Calibri" panose="020F0502020204030204" pitchFamily="34" charset="0"/>
              </a:rPr>
              <a:t>dataset_5_TFM se listo a 5 días vista con el indicador del porfolio en la columna target que dio mayor rentabilidad.</a:t>
            </a:r>
            <a:endParaRPr lang="fi-FI" sz="800" u="none" strike="noStrike"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endParaRPr lang="fi-FI" sz="800" u="none" strike="noStrike" dirty="0">
              <a:effectLst/>
              <a:latin typeface="Calibri" panose="020F0502020204030204" pitchFamily="34" charset="0"/>
              <a:ea typeface="Calibri" panose="020F0502020204030204" pitchFamily="34" charset="0"/>
            </a:endParaRPr>
          </a:p>
        </p:txBody>
      </p:sp>
      <p:pic>
        <p:nvPicPr>
          <p:cNvPr id="18" name="Picture 17">
            <a:extLst>
              <a:ext uri="{FF2B5EF4-FFF2-40B4-BE49-F238E27FC236}">
                <a16:creationId xmlns:a16="http://schemas.microsoft.com/office/drawing/2014/main" id="{9469719D-0FF6-34BF-BA8F-BBBC63B23DF3}"/>
              </a:ext>
            </a:extLst>
          </p:cNvPr>
          <p:cNvPicPr>
            <a:picLocks noChangeAspect="1"/>
          </p:cNvPicPr>
          <p:nvPr/>
        </p:nvPicPr>
        <p:blipFill>
          <a:blip r:embed="rId4"/>
          <a:stretch>
            <a:fillRect/>
          </a:stretch>
        </p:blipFill>
        <p:spPr>
          <a:xfrm>
            <a:off x="5106104" y="4273301"/>
            <a:ext cx="3729027" cy="2031552"/>
          </a:xfrm>
          <a:prstGeom prst="rect">
            <a:avLst/>
          </a:prstGeom>
        </p:spPr>
      </p:pic>
      <p:sp>
        <p:nvSpPr>
          <p:cNvPr id="20" name="TextBox 19">
            <a:extLst>
              <a:ext uri="{FF2B5EF4-FFF2-40B4-BE49-F238E27FC236}">
                <a16:creationId xmlns:a16="http://schemas.microsoft.com/office/drawing/2014/main" id="{716456DF-1375-B205-D6B5-A6F87903571D}"/>
              </a:ext>
            </a:extLst>
          </p:cNvPr>
          <p:cNvSpPr txBox="1"/>
          <p:nvPr/>
        </p:nvSpPr>
        <p:spPr>
          <a:xfrm>
            <a:off x="1537132" y="4068265"/>
            <a:ext cx="1993037" cy="307777"/>
          </a:xfrm>
          <a:prstGeom prst="rect">
            <a:avLst/>
          </a:prstGeom>
          <a:noFill/>
        </p:spPr>
        <p:txBody>
          <a:bodyPr wrap="square">
            <a:spAutoFit/>
          </a:bodyPr>
          <a:lstStyle/>
          <a:p>
            <a:r>
              <a:rPr lang="es-ES_tradnl" sz="1400" dirty="0" err="1">
                <a:effectLst/>
                <a:latin typeface="Calibri" panose="020F0502020204030204" pitchFamily="34" charset="0"/>
                <a:ea typeface="Calibri" panose="020F0502020204030204" pitchFamily="34" charset="0"/>
                <a:cs typeface="Times New Roman" panose="02020603050405020304" pitchFamily="18" charset="0"/>
              </a:rPr>
              <a:t>Designer</a:t>
            </a:r>
            <a:r>
              <a:rPr lang="es-ES_tradnl" sz="1400" dirty="0">
                <a:effectLst/>
                <a:latin typeface="Calibri" panose="020F0502020204030204" pitchFamily="34" charset="0"/>
                <a:ea typeface="Calibri" panose="020F0502020204030204" pitchFamily="34" charset="0"/>
                <a:cs typeface="Times New Roman" panose="02020603050405020304" pitchFamily="18" charset="0"/>
              </a:rPr>
              <a:t>: </a:t>
            </a:r>
            <a:endParaRPr lang="fi-FI" dirty="0"/>
          </a:p>
        </p:txBody>
      </p:sp>
      <p:sp>
        <p:nvSpPr>
          <p:cNvPr id="22" name="TextBox 21">
            <a:extLst>
              <a:ext uri="{FF2B5EF4-FFF2-40B4-BE49-F238E27FC236}">
                <a16:creationId xmlns:a16="http://schemas.microsoft.com/office/drawing/2014/main" id="{DFF98B30-7110-BF1E-26A9-42D371B6502D}"/>
              </a:ext>
            </a:extLst>
          </p:cNvPr>
          <p:cNvSpPr txBox="1"/>
          <p:nvPr/>
        </p:nvSpPr>
        <p:spPr>
          <a:xfrm>
            <a:off x="6139982" y="3899308"/>
            <a:ext cx="1661270" cy="322845"/>
          </a:xfrm>
          <a:prstGeom prst="rect">
            <a:avLst/>
          </a:prstGeom>
          <a:noFill/>
        </p:spPr>
        <p:txBody>
          <a:bodyPr wrap="square">
            <a:spAutoFit/>
          </a:bodyPr>
          <a:lstStyle/>
          <a:p>
            <a:pPr algn="ctr" fontAlgn="t">
              <a:lnSpc>
                <a:spcPct val="107000"/>
              </a:lnSpc>
              <a:spcAft>
                <a:spcPts val="800"/>
              </a:spcAft>
            </a:pPr>
            <a:r>
              <a:rPr lang="fi-FI"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Automated ML</a:t>
            </a:r>
            <a:endParaRPr lang="fi-FI"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6129EAC6-087C-AE2A-CAC8-353958435732}"/>
              </a:ext>
            </a:extLst>
          </p:cNvPr>
          <p:cNvCxnSpPr>
            <a:cxnSpLocks/>
          </p:cNvCxnSpPr>
          <p:nvPr/>
        </p:nvCxnSpPr>
        <p:spPr>
          <a:xfrm flipV="1">
            <a:off x="4492101" y="4109712"/>
            <a:ext cx="0" cy="253966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28D3A7D-F58E-6B6E-BF87-F348051BFCC5}"/>
              </a:ext>
            </a:extLst>
          </p:cNvPr>
          <p:cNvPicPr>
            <a:picLocks noChangeAspect="1"/>
          </p:cNvPicPr>
          <p:nvPr/>
        </p:nvPicPr>
        <p:blipFill>
          <a:blip r:embed="rId5"/>
          <a:stretch>
            <a:fillRect/>
          </a:stretch>
        </p:blipFill>
        <p:spPr>
          <a:xfrm>
            <a:off x="4854571" y="893059"/>
            <a:ext cx="3683898" cy="159528"/>
          </a:xfrm>
          <a:prstGeom prst="rect">
            <a:avLst/>
          </a:prstGeom>
        </p:spPr>
      </p:pic>
      <p:sp>
        <p:nvSpPr>
          <p:cNvPr id="6" name="TextBox 5">
            <a:extLst>
              <a:ext uri="{FF2B5EF4-FFF2-40B4-BE49-F238E27FC236}">
                <a16:creationId xmlns:a16="http://schemas.microsoft.com/office/drawing/2014/main" id="{1517B06B-CC84-926C-80AF-511CCBA4A753}"/>
              </a:ext>
            </a:extLst>
          </p:cNvPr>
          <p:cNvSpPr txBox="1"/>
          <p:nvPr/>
        </p:nvSpPr>
        <p:spPr>
          <a:xfrm>
            <a:off x="79900" y="4461322"/>
            <a:ext cx="4572000" cy="523220"/>
          </a:xfrm>
          <a:prstGeom prst="rect">
            <a:avLst/>
          </a:prstGeom>
          <a:noFill/>
        </p:spPr>
        <p:txBody>
          <a:bodyPr wrap="square">
            <a:spAutoFit/>
          </a:bodyPr>
          <a:lstStyle/>
          <a:p>
            <a:r>
              <a:rPr lang="en-US" sz="14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Multiclass Neural Network, </a:t>
            </a:r>
            <a:r>
              <a:rPr lang="en-US" sz="1400" b="1" i="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MultiClass</a:t>
            </a:r>
            <a:r>
              <a:rPr lang="en-US" sz="14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Boosted Decision Tree, Multiclass Decision Forest y KNN</a:t>
            </a:r>
            <a:endParaRPr lang="fi-FI" dirty="0"/>
          </a:p>
        </p:txBody>
      </p:sp>
    </p:spTree>
    <p:extLst>
      <p:ext uri="{BB962C8B-B14F-4D97-AF65-F5344CB8AC3E}">
        <p14:creationId xmlns:p14="http://schemas.microsoft.com/office/powerpoint/2010/main" val="80925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11</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315158" y="368688"/>
            <a:ext cx="8229600" cy="105173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b="1" dirty="0">
                <a:solidFill>
                  <a:srgbClr val="1F4D78"/>
                </a:solidFill>
                <a:latin typeface="Calibri Light" panose="020F0302020204030204" pitchFamily="34" charset="0"/>
                <a:cs typeface="Times New Roman" panose="02020603050405020304" pitchFamily="18" charset="0"/>
                <a:sym typeface="Arial"/>
              </a:rPr>
              <a:t>PROCEDIMIENTOS Y MODELOS. Jobs y Conclusiones</a:t>
            </a:r>
          </a:p>
          <a:p>
            <a:r>
              <a:rPr lang="es-ES" sz="2000" dirty="0">
                <a:effectLst/>
                <a:latin typeface="Calibri" panose="020F0502020204030204" pitchFamily="34" charset="0"/>
                <a:ea typeface="Calibri" panose="020F0502020204030204" pitchFamily="34" charset="0"/>
              </a:rPr>
              <a:t>Sección AML. </a:t>
            </a:r>
            <a:endParaRPr lang="es-ES" sz="2000" b="1" dirty="0">
              <a:solidFill>
                <a:schemeClr val="dk1"/>
              </a:solidFill>
            </a:endParaRPr>
          </a:p>
          <a:p>
            <a:endParaRPr lang="fi-FI" sz="2000" dirty="0"/>
          </a:p>
        </p:txBody>
      </p:sp>
      <p:sp>
        <p:nvSpPr>
          <p:cNvPr id="10" name="TextBox 9">
            <a:extLst>
              <a:ext uri="{FF2B5EF4-FFF2-40B4-BE49-F238E27FC236}">
                <a16:creationId xmlns:a16="http://schemas.microsoft.com/office/drawing/2014/main" id="{710EBE72-7EC8-0823-C4A2-A501A786A91A}"/>
              </a:ext>
            </a:extLst>
          </p:cNvPr>
          <p:cNvSpPr txBox="1"/>
          <p:nvPr/>
        </p:nvSpPr>
        <p:spPr>
          <a:xfrm>
            <a:off x="4256842" y="866834"/>
            <a:ext cx="4572000" cy="1190903"/>
          </a:xfrm>
          <a:prstGeom prst="rect">
            <a:avLst/>
          </a:prstGeom>
          <a:noFill/>
        </p:spPr>
        <p:txBody>
          <a:bodyPr wrap="square">
            <a:spAutoFit/>
          </a:bodyPr>
          <a:lstStyle/>
          <a:p>
            <a:pPr>
              <a:lnSpc>
                <a:spcPct val="107000"/>
              </a:lnSpc>
              <a:spcAft>
                <a:spcPts val="800"/>
              </a:spcAft>
            </a:pPr>
            <a:r>
              <a:rPr lang="en-US" sz="1000" dirty="0">
                <a:latin typeface="Calibri" panose="020F0502020204030204" pitchFamily="34" charset="0"/>
                <a:hlinkClick r:id="rId2">
                  <a:extLst>
                    <a:ext uri="{A12FA001-AC4F-418D-AE19-62706E023703}">
                      <ahyp:hlinkClr xmlns:ahyp="http://schemas.microsoft.com/office/drawing/2018/hyperlinkcolor" val="tx"/>
                    </a:ext>
                  </a:extLst>
                </a:hlinkClick>
              </a:rPr>
              <a:t>TFM-FGallego_AutomatedML_train_test_5_dias</a:t>
            </a:r>
            <a:r>
              <a:rPr lang="en-US" sz="1000" dirty="0">
                <a:latin typeface="Calibri" panose="020F0502020204030204" pitchFamily="34" charset="0"/>
              </a:rPr>
              <a:t> target column </a:t>
            </a:r>
            <a:r>
              <a:rPr lang="en-US" sz="1000" dirty="0">
                <a:effectLst/>
                <a:latin typeface="Calibri" panose="020F0502020204030204" pitchFamily="34" charset="0"/>
                <a:ea typeface="Calibri" panose="020F0502020204030204" pitchFamily="34" charset="0"/>
              </a:rPr>
              <a:t>target y compute type Compute instance  fgromu1. Task </a:t>
            </a:r>
            <a:r>
              <a:rPr lang="en-US" sz="1000" dirty="0" err="1">
                <a:effectLst/>
                <a:latin typeface="Calibri" panose="020F0502020204030204" pitchFamily="34" charset="0"/>
                <a:ea typeface="Calibri" panose="020F0502020204030204" pitchFamily="34" charset="0"/>
              </a:rPr>
              <a:t>Clasiffication</a:t>
            </a:r>
            <a:r>
              <a:rPr lang="en-US" sz="1000" dirty="0">
                <a:effectLst/>
                <a:latin typeface="Calibri" panose="020F0502020204030204" pitchFamily="34" charset="0"/>
                <a:ea typeface="Calibri" panose="020F0502020204030204" pitchFamily="34" charset="0"/>
              </a:rPr>
              <a:t> (Enable deep learning). </a:t>
            </a:r>
            <a:r>
              <a:rPr lang="es-ES" sz="1000" dirty="0">
                <a:effectLst/>
                <a:latin typeface="Calibri" panose="020F0502020204030204" pitchFamily="34" charset="0"/>
                <a:ea typeface="Calibri" panose="020F0502020204030204" pitchFamily="34" charset="0"/>
              </a:rPr>
              <a:t>Train-</a:t>
            </a:r>
            <a:r>
              <a:rPr lang="es-ES" sz="1000" dirty="0" err="1">
                <a:effectLst/>
                <a:latin typeface="Calibri" panose="020F0502020204030204" pitchFamily="34" charset="0"/>
                <a:ea typeface="Calibri" panose="020F0502020204030204" pitchFamily="34" charset="0"/>
              </a:rPr>
              <a:t>validation</a:t>
            </a:r>
            <a:r>
              <a:rPr lang="es-ES" sz="1000" dirty="0">
                <a:effectLst/>
                <a:latin typeface="Calibri" panose="020F0502020204030204" pitchFamily="34" charset="0"/>
                <a:ea typeface="Calibri" panose="020F0502020204030204" pitchFamily="34" charset="0"/>
              </a:rPr>
              <a:t> </a:t>
            </a:r>
            <a:r>
              <a:rPr lang="es-ES" sz="1000" dirty="0" err="1">
                <a:effectLst/>
                <a:latin typeface="Calibri" panose="020F0502020204030204" pitchFamily="34" charset="0"/>
                <a:ea typeface="Calibri" panose="020F0502020204030204" pitchFamily="34" charset="0"/>
              </a:rPr>
              <a:t>split</a:t>
            </a:r>
            <a:r>
              <a:rPr lang="es-ES" sz="1000" dirty="0">
                <a:effectLst/>
                <a:latin typeface="Calibri" panose="020F0502020204030204" pitchFamily="34" charset="0"/>
                <a:ea typeface="Calibri" panose="020F0502020204030204" pitchFamily="34" charset="0"/>
              </a:rPr>
              <a:t> (20%). Test </a:t>
            </a:r>
            <a:r>
              <a:rPr lang="es-ES" sz="1000" dirty="0" err="1">
                <a:latin typeface="Calibri" panose="020F0502020204030204" pitchFamily="34" charset="0"/>
              </a:rPr>
              <a:t>split</a:t>
            </a:r>
            <a:r>
              <a:rPr lang="es-ES" sz="1000" dirty="0">
                <a:latin typeface="Calibri" panose="020F0502020204030204" pitchFamily="34" charset="0"/>
              </a:rPr>
              <a:t> (20%). </a:t>
            </a:r>
            <a:r>
              <a:rPr lang="en-US" sz="1000" dirty="0">
                <a:latin typeface="Calibri" panose="020F0502020204030204" pitchFamily="34" charset="0"/>
              </a:rPr>
              <a:t>GPU</a:t>
            </a:r>
            <a:endParaRPr lang="fi-FI" sz="1000" dirty="0">
              <a:latin typeface="Calibri" panose="020F0502020204030204" pitchFamily="34" charset="0"/>
            </a:endParaRPr>
          </a:p>
          <a:p>
            <a:pPr marL="457200">
              <a:lnSpc>
                <a:spcPct val="107000"/>
              </a:lnSpc>
              <a:spcAft>
                <a:spcPts val="800"/>
              </a:spcAft>
            </a:pPr>
            <a:r>
              <a:rPr lang="es-ES" sz="1000" dirty="0">
                <a:effectLst/>
                <a:latin typeface="Calibri" panose="020F0502020204030204" pitchFamily="34" charset="0"/>
                <a:ea typeface="Calibri" panose="020F0502020204030204" pitchFamily="34" charset="0"/>
              </a:rPr>
              <a:t>Los resultados de la mejor métrica del mejor  modelo del estudio </a:t>
            </a:r>
            <a:r>
              <a:rPr lang="en-US" sz="1000" dirty="0">
                <a:latin typeface="Calibri" panose="020F0502020204030204" pitchFamily="34" charset="0"/>
                <a:hlinkClick r:id="rId2">
                  <a:extLst>
                    <a:ext uri="{A12FA001-AC4F-418D-AE19-62706E023703}">
                      <ahyp:hlinkClr xmlns:ahyp="http://schemas.microsoft.com/office/drawing/2018/hyperlinkcolor" val="tx"/>
                    </a:ext>
                  </a:extLst>
                </a:hlinkClick>
              </a:rPr>
              <a:t>TFM-FGallego_AutomatedML_train_test_5_dias</a:t>
            </a:r>
            <a:r>
              <a:rPr lang="en-US" sz="1000" dirty="0">
                <a:latin typeface="Calibri" panose="020F0502020204030204" pitchFamily="34" charset="0"/>
              </a:rPr>
              <a:t> </a:t>
            </a:r>
            <a:r>
              <a:rPr lang="es-ES" sz="1000" dirty="0">
                <a:effectLst/>
                <a:latin typeface="Calibri" panose="020F0502020204030204" pitchFamily="34" charset="0"/>
                <a:ea typeface="Calibri" panose="020F0502020204030204" pitchFamily="34" charset="0"/>
              </a:rPr>
              <a:t>son: </a:t>
            </a:r>
            <a:r>
              <a:rPr lang="es-ES" sz="1000" u="none" strike="noStrike" dirty="0" err="1">
                <a:solidFill>
                  <a:srgbClr val="1155CC"/>
                </a:solidFill>
                <a:effectLst/>
                <a:latin typeface="Calibri" panose="020F0502020204030204" pitchFamily="34" charset="0"/>
                <a:ea typeface="Calibri" panose="020F0502020204030204" pitchFamily="34" charset="0"/>
              </a:rPr>
              <a:t>Voting</a:t>
            </a:r>
            <a:r>
              <a:rPr lang="es-ES" sz="1000" u="none" strike="noStrike" dirty="0">
                <a:solidFill>
                  <a:srgbClr val="1155CC"/>
                </a:solidFill>
                <a:effectLst/>
                <a:latin typeface="Calibri" panose="020F0502020204030204" pitchFamily="34" charset="0"/>
                <a:ea typeface="Calibri" panose="020F0502020204030204" pitchFamily="34" charset="0"/>
              </a:rPr>
              <a:t> Ensamble</a:t>
            </a:r>
            <a:r>
              <a:rPr lang="es-ES" sz="1000" dirty="0">
                <a:effectLst/>
                <a:latin typeface="Calibri" panose="020F0502020204030204" pitchFamily="34" charset="0"/>
                <a:ea typeface="Calibri" panose="020F0502020204030204" pitchFamily="34" charset="0"/>
              </a:rPr>
              <a:t> AUC </a:t>
            </a:r>
            <a:r>
              <a:rPr lang="es-ES" sz="1000" dirty="0" err="1">
                <a:effectLst/>
                <a:latin typeface="Calibri" panose="020F0502020204030204" pitchFamily="34" charset="0"/>
                <a:ea typeface="Calibri" panose="020F0502020204030204" pitchFamily="34" charset="0"/>
              </a:rPr>
              <a:t>Weighted</a:t>
            </a:r>
            <a:r>
              <a:rPr lang="es-ES" sz="1000" dirty="0">
                <a:effectLst/>
                <a:latin typeface="Calibri" panose="020F0502020204030204" pitchFamily="34" charset="0"/>
                <a:ea typeface="Calibri" panose="020F0502020204030204" pitchFamily="34" charset="0"/>
              </a:rPr>
              <a:t> </a:t>
            </a:r>
            <a:r>
              <a:rPr lang="es-ES" sz="1100" dirty="0">
                <a:solidFill>
                  <a:srgbClr val="000000"/>
                </a:solidFill>
                <a:effectLst/>
                <a:latin typeface="Roboto" panose="02000000000000000000" pitchFamily="2" charset="0"/>
                <a:ea typeface="Roboto" panose="02000000000000000000" pitchFamily="2" charset="0"/>
                <a:cs typeface="Roboto" panose="02000000000000000000" pitchFamily="2" charset="0"/>
              </a:rPr>
              <a:t>0.73599</a:t>
            </a:r>
            <a:endParaRPr lang="fi-FI" sz="1400" dirty="0">
              <a:effectLst/>
              <a:latin typeface="Calibri" panose="020F0502020204030204" pitchFamily="34" charset="0"/>
              <a:ea typeface="Calibri" panose="020F0502020204030204" pitchFamily="34" charset="0"/>
            </a:endParaRPr>
          </a:p>
        </p:txBody>
      </p:sp>
      <p:sp>
        <p:nvSpPr>
          <p:cNvPr id="22" name="TextBox 21">
            <a:extLst>
              <a:ext uri="{FF2B5EF4-FFF2-40B4-BE49-F238E27FC236}">
                <a16:creationId xmlns:a16="http://schemas.microsoft.com/office/drawing/2014/main" id="{DFFBAC31-41EF-9162-5941-9DCA61EA6CF2}"/>
              </a:ext>
            </a:extLst>
          </p:cNvPr>
          <p:cNvSpPr txBox="1"/>
          <p:nvPr/>
        </p:nvSpPr>
        <p:spPr>
          <a:xfrm>
            <a:off x="2114181" y="918962"/>
            <a:ext cx="1993037" cy="307777"/>
          </a:xfrm>
          <a:prstGeom prst="rect">
            <a:avLst/>
          </a:prstGeom>
          <a:noFill/>
        </p:spPr>
        <p:txBody>
          <a:bodyPr wrap="square">
            <a:spAutoFit/>
          </a:bodyPr>
          <a:lstStyle/>
          <a:p>
            <a:r>
              <a:rPr lang="es-ES_tradnl" sz="1400" dirty="0" err="1">
                <a:effectLst/>
                <a:latin typeface="Calibri" panose="020F0502020204030204" pitchFamily="34" charset="0"/>
                <a:ea typeface="Calibri" panose="020F0502020204030204" pitchFamily="34" charset="0"/>
                <a:cs typeface="Times New Roman" panose="02020603050405020304" pitchFamily="18" charset="0"/>
              </a:rPr>
              <a:t>Designer</a:t>
            </a:r>
            <a:r>
              <a:rPr lang="es-ES_tradnl" sz="1400" dirty="0">
                <a:effectLst/>
                <a:latin typeface="Calibri" panose="020F0502020204030204" pitchFamily="34" charset="0"/>
                <a:ea typeface="Calibri" panose="020F0502020204030204" pitchFamily="34" charset="0"/>
                <a:cs typeface="Times New Roman" panose="02020603050405020304" pitchFamily="18" charset="0"/>
              </a:rPr>
              <a:t>: </a:t>
            </a:r>
            <a:endParaRPr lang="fi-FI" dirty="0"/>
          </a:p>
        </p:txBody>
      </p:sp>
      <p:sp>
        <p:nvSpPr>
          <p:cNvPr id="23" name="TextBox 22">
            <a:extLst>
              <a:ext uri="{FF2B5EF4-FFF2-40B4-BE49-F238E27FC236}">
                <a16:creationId xmlns:a16="http://schemas.microsoft.com/office/drawing/2014/main" id="{117EA3EF-DB0E-030A-1134-6C66912ABD19}"/>
              </a:ext>
            </a:extLst>
          </p:cNvPr>
          <p:cNvSpPr txBox="1"/>
          <p:nvPr/>
        </p:nvSpPr>
        <p:spPr>
          <a:xfrm>
            <a:off x="6106690" y="509227"/>
            <a:ext cx="1661270" cy="322845"/>
          </a:xfrm>
          <a:prstGeom prst="rect">
            <a:avLst/>
          </a:prstGeom>
          <a:noFill/>
        </p:spPr>
        <p:txBody>
          <a:bodyPr wrap="square">
            <a:spAutoFit/>
          </a:bodyPr>
          <a:lstStyle/>
          <a:p>
            <a:pPr algn="ctr" fontAlgn="t">
              <a:lnSpc>
                <a:spcPct val="107000"/>
              </a:lnSpc>
              <a:spcAft>
                <a:spcPts val="800"/>
              </a:spcAft>
            </a:pPr>
            <a:r>
              <a:rPr lang="fi-FI"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Automated ML</a:t>
            </a:r>
            <a:endParaRPr lang="fi-FI"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661A9E86-8C5D-2655-3FC8-3D106116B30F}"/>
              </a:ext>
            </a:extLst>
          </p:cNvPr>
          <p:cNvCxnSpPr>
            <a:cxnSpLocks/>
          </p:cNvCxnSpPr>
          <p:nvPr/>
        </p:nvCxnSpPr>
        <p:spPr>
          <a:xfrm flipV="1">
            <a:off x="4107218" y="832072"/>
            <a:ext cx="0" cy="3158027"/>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2E06224-1E5A-FFA0-B6A9-8CC6A6E215EC}"/>
              </a:ext>
            </a:extLst>
          </p:cNvPr>
          <p:cNvPicPr>
            <a:picLocks noChangeAspect="1"/>
          </p:cNvPicPr>
          <p:nvPr/>
        </p:nvPicPr>
        <p:blipFill>
          <a:blip r:embed="rId3"/>
          <a:stretch>
            <a:fillRect/>
          </a:stretch>
        </p:blipFill>
        <p:spPr>
          <a:xfrm>
            <a:off x="4154075" y="2030013"/>
            <a:ext cx="4899438" cy="1051739"/>
          </a:xfrm>
          <a:prstGeom prst="rect">
            <a:avLst/>
          </a:prstGeom>
        </p:spPr>
      </p:pic>
      <p:pic>
        <p:nvPicPr>
          <p:cNvPr id="28" name="Picture 27">
            <a:extLst>
              <a:ext uri="{FF2B5EF4-FFF2-40B4-BE49-F238E27FC236}">
                <a16:creationId xmlns:a16="http://schemas.microsoft.com/office/drawing/2014/main" id="{D3437FE5-423E-F144-CC9E-751977699272}"/>
              </a:ext>
            </a:extLst>
          </p:cNvPr>
          <p:cNvPicPr>
            <a:picLocks noChangeAspect="1"/>
          </p:cNvPicPr>
          <p:nvPr/>
        </p:nvPicPr>
        <p:blipFill>
          <a:blip r:embed="rId4"/>
          <a:stretch>
            <a:fillRect/>
          </a:stretch>
        </p:blipFill>
        <p:spPr>
          <a:xfrm>
            <a:off x="4154076" y="3220916"/>
            <a:ext cx="4899438" cy="2198870"/>
          </a:xfrm>
          <a:prstGeom prst="rect">
            <a:avLst/>
          </a:prstGeom>
        </p:spPr>
      </p:pic>
      <p:sp>
        <p:nvSpPr>
          <p:cNvPr id="6" name="TextBox 5">
            <a:extLst>
              <a:ext uri="{FF2B5EF4-FFF2-40B4-BE49-F238E27FC236}">
                <a16:creationId xmlns:a16="http://schemas.microsoft.com/office/drawing/2014/main" id="{8EB73AD7-EFB6-9DF9-E14C-B38AB82CC4D8}"/>
              </a:ext>
            </a:extLst>
          </p:cNvPr>
          <p:cNvSpPr txBox="1"/>
          <p:nvPr/>
        </p:nvSpPr>
        <p:spPr>
          <a:xfrm>
            <a:off x="0" y="1171831"/>
            <a:ext cx="4032171" cy="1106778"/>
          </a:xfrm>
          <a:prstGeom prst="rect">
            <a:avLst/>
          </a:prstGeom>
          <a:noFill/>
        </p:spPr>
        <p:txBody>
          <a:bodyPr wrap="square">
            <a:spAutoFit/>
          </a:bodyPr>
          <a:lstStyle/>
          <a:p>
            <a:pPr indent="228600">
              <a:lnSpc>
                <a:spcPct val="107000"/>
              </a:lnSpc>
              <a:spcAft>
                <a:spcPts val="800"/>
              </a:spcAft>
            </a:pPr>
            <a:r>
              <a:rPr lang="en-US" sz="1400" dirty="0">
                <a:effectLst/>
                <a:latin typeface="Calibri" panose="020F0502020204030204" pitchFamily="34" charset="0"/>
                <a:ea typeface="Calibri" panose="020F0502020204030204" pitchFamily="34" charset="0"/>
              </a:rPr>
              <a:t>Para dataset_5_TFM (dataset_5_train_test.csv)( K-Means Clustering. No </a:t>
            </a:r>
            <a:r>
              <a:rPr lang="en-US" sz="1400" dirty="0" err="1">
                <a:effectLst/>
                <a:latin typeface="Calibri" panose="020F0502020204030204" pitchFamily="34" charset="0"/>
                <a:ea typeface="Calibri" panose="020F0502020204030204" pitchFamily="34" charset="0"/>
              </a:rPr>
              <a:t>dio</a:t>
            </a:r>
            <a:r>
              <a:rPr lang="en-US" sz="1400" dirty="0">
                <a:effectLst/>
                <a:latin typeface="Calibri" panose="020F0502020204030204" pitchFamily="34" charset="0"/>
                <a:ea typeface="Calibri" panose="020F0502020204030204" pitchFamily="34" charset="0"/>
              </a:rPr>
              <a:t> </a:t>
            </a:r>
            <a:r>
              <a:rPr lang="en-US" sz="1400" dirty="0" err="1">
                <a:effectLst/>
                <a:latin typeface="Calibri" panose="020F0502020204030204" pitchFamily="34" charset="0"/>
                <a:ea typeface="Calibri" panose="020F0502020204030204" pitchFamily="34" charset="0"/>
              </a:rPr>
              <a:t>métricas</a:t>
            </a:r>
            <a:r>
              <a:rPr lang="en-US" sz="1400" dirty="0">
                <a:effectLst/>
                <a:latin typeface="Calibri" panose="020F0502020204030204" pitchFamily="34" charset="0"/>
                <a:ea typeface="Calibri" panose="020F0502020204030204" pitchFamily="34" charset="0"/>
              </a:rPr>
              <a:t> </a:t>
            </a:r>
            <a:r>
              <a:rPr lang="en-US" sz="1400" dirty="0" err="1">
                <a:effectLst/>
                <a:latin typeface="Calibri" panose="020F0502020204030204" pitchFamily="34" charset="0"/>
                <a:ea typeface="Calibri" panose="020F0502020204030204" pitchFamily="34" charset="0"/>
              </a:rPr>
              <a:t>equivalentes</a:t>
            </a:r>
            <a:r>
              <a:rPr lang="en-US" sz="1400" dirty="0">
                <a:effectLst/>
                <a:latin typeface="Calibri" panose="020F0502020204030204" pitchFamily="34" charset="0"/>
                <a:ea typeface="Calibri" panose="020F0502020204030204" pitchFamily="34" charset="0"/>
              </a:rPr>
              <a:t>)</a:t>
            </a:r>
            <a:r>
              <a:rPr lang="es-ES" sz="1400" dirty="0">
                <a:effectLst/>
                <a:latin typeface="Calibri" panose="020F0502020204030204" pitchFamily="34" charset="0"/>
                <a:ea typeface="Calibri" panose="020F0502020204030204" pitchFamily="34" charset="0"/>
              </a:rPr>
              <a:t>:</a:t>
            </a:r>
            <a:endParaRPr lang="fi-FI" sz="1400" dirty="0">
              <a:effectLst/>
              <a:latin typeface="Calibri" panose="020F0502020204030204" pitchFamily="34" charset="0"/>
              <a:ea typeface="Calibri" panose="020F0502020204030204" pitchFamily="34" charset="0"/>
            </a:endParaRPr>
          </a:p>
          <a:p>
            <a:pPr marL="228600" indent="457200">
              <a:lnSpc>
                <a:spcPct val="107000"/>
              </a:lnSpc>
              <a:spcAft>
                <a:spcPts val="800"/>
              </a:spcAft>
            </a:pPr>
            <a:r>
              <a:rPr lang="en-US" sz="1400" dirty="0">
                <a:effectLst/>
                <a:latin typeface="Calibri" panose="020F0502020204030204" pitchFamily="34" charset="0"/>
                <a:ea typeface="Calibri" panose="020F0502020204030204" pitchFamily="34" charset="0"/>
              </a:rPr>
              <a:t>Multiclass Neural Network / Multiclass Boosted Decision Tree / Multiclass Decision Tree</a:t>
            </a:r>
            <a:endParaRPr lang="fi-FI" sz="1400" dirty="0">
              <a:effectLst/>
              <a:latin typeface="Calibri" panose="020F0502020204030204" pitchFamily="34" charset="0"/>
              <a:ea typeface="Calibri" panose="020F0502020204030204" pitchFamily="34" charset="0"/>
            </a:endParaRPr>
          </a:p>
        </p:txBody>
      </p:sp>
      <p:pic>
        <p:nvPicPr>
          <p:cNvPr id="11" name="Picture 10">
            <a:extLst>
              <a:ext uri="{FF2B5EF4-FFF2-40B4-BE49-F238E27FC236}">
                <a16:creationId xmlns:a16="http://schemas.microsoft.com/office/drawing/2014/main" id="{C1C7BB78-9652-1263-B44B-3931BD69BF94}"/>
              </a:ext>
            </a:extLst>
          </p:cNvPr>
          <p:cNvPicPr>
            <a:picLocks noChangeAspect="1"/>
          </p:cNvPicPr>
          <p:nvPr/>
        </p:nvPicPr>
        <p:blipFill>
          <a:blip r:embed="rId5"/>
          <a:stretch>
            <a:fillRect/>
          </a:stretch>
        </p:blipFill>
        <p:spPr>
          <a:xfrm>
            <a:off x="1163297" y="2223570"/>
            <a:ext cx="2308303" cy="4468082"/>
          </a:xfrm>
          <a:prstGeom prst="rect">
            <a:avLst/>
          </a:prstGeom>
        </p:spPr>
      </p:pic>
    </p:spTree>
    <p:extLst>
      <p:ext uri="{BB962C8B-B14F-4D97-AF65-F5344CB8AC3E}">
        <p14:creationId xmlns:p14="http://schemas.microsoft.com/office/powerpoint/2010/main" val="2176208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12</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315158" y="368688"/>
            <a:ext cx="8229600" cy="105173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b="1" dirty="0">
                <a:solidFill>
                  <a:srgbClr val="1F4D78"/>
                </a:solidFill>
                <a:latin typeface="Calibri Light" panose="020F0302020204030204" pitchFamily="34" charset="0"/>
                <a:cs typeface="Times New Roman" panose="02020603050405020304" pitchFamily="18" charset="0"/>
                <a:sym typeface="Arial"/>
              </a:rPr>
              <a:t>PROCEDIMIENTOS Y MODELOS. </a:t>
            </a:r>
            <a:r>
              <a:rPr lang="es-ES" sz="2000" b="1" dirty="0" err="1">
                <a:solidFill>
                  <a:srgbClr val="1F4D78"/>
                </a:solidFill>
                <a:latin typeface="Calibri Light" panose="020F0302020204030204" pitchFamily="34" charset="0"/>
                <a:cs typeface="Times New Roman" panose="02020603050405020304" pitchFamily="18" charset="0"/>
                <a:sym typeface="Arial"/>
              </a:rPr>
              <a:t>Endpoints</a:t>
            </a:r>
            <a:r>
              <a:rPr lang="es-ES" sz="2000" b="1" dirty="0">
                <a:solidFill>
                  <a:srgbClr val="1F4D78"/>
                </a:solidFill>
                <a:latin typeface="Calibri Light" panose="020F0302020204030204" pitchFamily="34" charset="0"/>
                <a:cs typeface="Times New Roman" panose="02020603050405020304" pitchFamily="18" charset="0"/>
                <a:sym typeface="Arial"/>
              </a:rPr>
              <a:t> y Conclusiones</a:t>
            </a:r>
          </a:p>
          <a:p>
            <a:r>
              <a:rPr lang="es-ES" sz="2000" dirty="0">
                <a:effectLst/>
                <a:latin typeface="Calibri" panose="020F0502020204030204" pitchFamily="34" charset="0"/>
                <a:ea typeface="Calibri" panose="020F0502020204030204" pitchFamily="34" charset="0"/>
              </a:rPr>
              <a:t>Sección AML. </a:t>
            </a:r>
            <a:endParaRPr lang="es-ES" sz="2000" b="1" dirty="0">
              <a:solidFill>
                <a:schemeClr val="dk1"/>
              </a:solidFill>
            </a:endParaRPr>
          </a:p>
          <a:p>
            <a:endParaRPr lang="fi-FI" sz="2000" dirty="0"/>
          </a:p>
        </p:txBody>
      </p:sp>
      <p:sp>
        <p:nvSpPr>
          <p:cNvPr id="21" name="TextBox 20">
            <a:extLst>
              <a:ext uri="{FF2B5EF4-FFF2-40B4-BE49-F238E27FC236}">
                <a16:creationId xmlns:a16="http://schemas.microsoft.com/office/drawing/2014/main" id="{6C9ACAA4-0C94-D6AE-061E-6E912070F0C5}"/>
              </a:ext>
            </a:extLst>
          </p:cNvPr>
          <p:cNvSpPr txBox="1"/>
          <p:nvPr/>
        </p:nvSpPr>
        <p:spPr>
          <a:xfrm>
            <a:off x="76200" y="1170743"/>
            <a:ext cx="8966200" cy="344069"/>
          </a:xfrm>
          <a:prstGeom prst="rect">
            <a:avLst/>
          </a:prstGeom>
          <a:noFill/>
        </p:spPr>
        <p:txBody>
          <a:bodyPr wrap="square">
            <a:spAutoFit/>
          </a:bodyPr>
          <a:lstStyle/>
          <a:p>
            <a:pPr>
              <a:lnSpc>
                <a:spcPct val="107000"/>
              </a:lnSpc>
              <a:spcAft>
                <a:spcPts val="800"/>
              </a:spcAft>
            </a:pPr>
            <a:r>
              <a:rPr lang="fi-FI" sz="1600" dirty="0">
                <a:effectLst/>
                <a:latin typeface="Calibri" panose="020F0502020204030204" pitchFamily="34" charset="0"/>
                <a:ea typeface="Calibri" panose="020F0502020204030204" pitchFamily="34" charset="0"/>
              </a:rPr>
              <a:t>Problemas al levantar los End Points -&gt; Selección Final de Algoritmos (verdes)  ( ENPOINTS NOT HEALTHY)</a:t>
            </a:r>
          </a:p>
        </p:txBody>
      </p:sp>
      <p:pic>
        <p:nvPicPr>
          <p:cNvPr id="4" name="Imagen 213">
            <a:extLst>
              <a:ext uri="{FF2B5EF4-FFF2-40B4-BE49-F238E27FC236}">
                <a16:creationId xmlns:a16="http://schemas.microsoft.com/office/drawing/2014/main" id="{33AAC009-C48D-EDAC-0219-D4797AD6A7BF}"/>
              </a:ext>
            </a:extLst>
          </p:cNvPr>
          <p:cNvPicPr/>
          <p:nvPr/>
        </p:nvPicPr>
        <p:blipFill>
          <a:blip r:embed="rId2"/>
          <a:srcRect/>
          <a:stretch>
            <a:fillRect/>
          </a:stretch>
        </p:blipFill>
        <p:spPr>
          <a:xfrm>
            <a:off x="3766548" y="1731562"/>
            <a:ext cx="5035707" cy="2681398"/>
          </a:xfrm>
          <a:prstGeom prst="rect">
            <a:avLst/>
          </a:prstGeom>
          <a:ln/>
        </p:spPr>
      </p:pic>
      <p:pic>
        <p:nvPicPr>
          <p:cNvPr id="6" name="Imagen 288">
            <a:extLst>
              <a:ext uri="{FF2B5EF4-FFF2-40B4-BE49-F238E27FC236}">
                <a16:creationId xmlns:a16="http://schemas.microsoft.com/office/drawing/2014/main" id="{2FBC5409-670B-65E3-C34C-19B4C1A7AF45}"/>
              </a:ext>
            </a:extLst>
          </p:cNvPr>
          <p:cNvPicPr/>
          <p:nvPr/>
        </p:nvPicPr>
        <p:blipFill>
          <a:blip r:embed="rId3"/>
          <a:srcRect/>
          <a:stretch>
            <a:fillRect/>
          </a:stretch>
        </p:blipFill>
        <p:spPr>
          <a:xfrm>
            <a:off x="3766548" y="4507345"/>
            <a:ext cx="5035707" cy="2149294"/>
          </a:xfrm>
          <a:prstGeom prst="rect">
            <a:avLst/>
          </a:prstGeom>
          <a:ln/>
        </p:spPr>
      </p:pic>
      <p:pic>
        <p:nvPicPr>
          <p:cNvPr id="11" name="Picture 10">
            <a:extLst>
              <a:ext uri="{FF2B5EF4-FFF2-40B4-BE49-F238E27FC236}">
                <a16:creationId xmlns:a16="http://schemas.microsoft.com/office/drawing/2014/main" id="{B3D491AC-0EEB-F106-50FB-794483B9B667}"/>
              </a:ext>
            </a:extLst>
          </p:cNvPr>
          <p:cNvPicPr>
            <a:picLocks noChangeAspect="1"/>
          </p:cNvPicPr>
          <p:nvPr/>
        </p:nvPicPr>
        <p:blipFill>
          <a:blip r:embed="rId4"/>
          <a:stretch>
            <a:fillRect/>
          </a:stretch>
        </p:blipFill>
        <p:spPr>
          <a:xfrm>
            <a:off x="269766" y="1514811"/>
            <a:ext cx="2317683" cy="5331461"/>
          </a:xfrm>
          <a:prstGeom prst="rect">
            <a:avLst/>
          </a:prstGeom>
        </p:spPr>
      </p:pic>
    </p:spTree>
    <p:extLst>
      <p:ext uri="{BB962C8B-B14F-4D97-AF65-F5344CB8AC3E}">
        <p14:creationId xmlns:p14="http://schemas.microsoft.com/office/powerpoint/2010/main" val="372131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13</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315158" y="368688"/>
            <a:ext cx="8229600" cy="136774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b="1" dirty="0">
                <a:solidFill>
                  <a:srgbClr val="1F4D78"/>
                </a:solidFill>
                <a:latin typeface="Calibri Light" panose="020F0302020204030204" pitchFamily="34" charset="0"/>
                <a:cs typeface="Times New Roman" panose="02020603050405020304" pitchFamily="18" charset="0"/>
                <a:sym typeface="Arial"/>
              </a:rPr>
              <a:t>PROCEDIMIENTOS Y MODELOS. </a:t>
            </a:r>
            <a:r>
              <a:rPr lang="es-ES" sz="2000" b="1" dirty="0" err="1">
                <a:solidFill>
                  <a:srgbClr val="1F4D78"/>
                </a:solidFill>
                <a:latin typeface="Calibri Light" panose="020F0302020204030204" pitchFamily="34" charset="0"/>
                <a:cs typeface="Times New Roman" panose="02020603050405020304" pitchFamily="18" charset="0"/>
                <a:sym typeface="Arial"/>
              </a:rPr>
              <a:t>Endpoints</a:t>
            </a:r>
            <a:r>
              <a:rPr lang="es-ES" sz="2000" b="1" dirty="0">
                <a:solidFill>
                  <a:srgbClr val="1F4D78"/>
                </a:solidFill>
                <a:latin typeface="Calibri Light" panose="020F0302020204030204" pitchFamily="34" charset="0"/>
                <a:cs typeface="Times New Roman" panose="02020603050405020304" pitchFamily="18" charset="0"/>
                <a:sym typeface="Arial"/>
              </a:rPr>
              <a:t> y Conclusiones</a:t>
            </a:r>
          </a:p>
          <a:p>
            <a:r>
              <a:rPr lang="es-ES" sz="2000" dirty="0">
                <a:effectLst/>
                <a:latin typeface="Calibri" panose="020F0502020204030204" pitchFamily="34" charset="0"/>
                <a:ea typeface="Calibri" panose="020F0502020204030204" pitchFamily="34" charset="0"/>
              </a:rPr>
              <a:t>Sección AML. </a:t>
            </a:r>
          </a:p>
          <a:p>
            <a:pPr>
              <a:lnSpc>
                <a:spcPct val="107000"/>
              </a:lnSpc>
              <a:spcAft>
                <a:spcPts val="800"/>
              </a:spcAft>
            </a:pPr>
            <a:r>
              <a:rPr lang="fi-FI" sz="800" dirty="0">
                <a:effectLst/>
                <a:latin typeface="Calibri" panose="020F0502020204030204" pitchFamily="34" charset="0"/>
                <a:ea typeface="Calibri" panose="020F0502020204030204" pitchFamily="34" charset="0"/>
                <a:cs typeface="Times New Roman" panose="02020603050405020304" pitchFamily="18" charset="0"/>
              </a:rPr>
              <a:t>TABLA RESUMEN DE END_POINTS:</a:t>
            </a:r>
          </a:p>
          <a:p>
            <a:endParaRPr lang="fi-FI" sz="2000" dirty="0"/>
          </a:p>
        </p:txBody>
      </p:sp>
      <p:sp>
        <p:nvSpPr>
          <p:cNvPr id="6" name="TextBox 5">
            <a:extLst>
              <a:ext uri="{FF2B5EF4-FFF2-40B4-BE49-F238E27FC236}">
                <a16:creationId xmlns:a16="http://schemas.microsoft.com/office/drawing/2014/main" id="{93AEDB84-A456-00F0-2E8C-32B5BD5E2ED3}"/>
              </a:ext>
            </a:extLst>
          </p:cNvPr>
          <p:cNvSpPr txBox="1"/>
          <p:nvPr/>
        </p:nvSpPr>
        <p:spPr>
          <a:xfrm>
            <a:off x="315158" y="4146422"/>
            <a:ext cx="8305059"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rPr>
              <a:t>Sección 4 </a:t>
            </a:r>
            <a:r>
              <a:rPr lang="es-ES" sz="1400" dirty="0" err="1">
                <a:effectLst/>
                <a:latin typeface="Calibri" panose="020F0502020204030204" pitchFamily="34" charset="0"/>
                <a:ea typeface="Calibri" panose="020F0502020204030204" pitchFamily="34" charset="0"/>
              </a:rPr>
              <a:t>Send</a:t>
            </a:r>
            <a:r>
              <a:rPr lang="es-ES" sz="1400" dirty="0">
                <a:effectLst/>
                <a:latin typeface="Calibri" panose="020F0502020204030204" pitchFamily="34" charset="0"/>
                <a:ea typeface="Calibri" panose="020F0502020204030204" pitchFamily="34" charset="0"/>
              </a:rPr>
              <a:t> y definir porfolio de inversión según modelos en Azure ML</a:t>
            </a:r>
            <a:endParaRPr lang="fi-FI" dirty="0"/>
          </a:p>
        </p:txBody>
      </p:sp>
      <p:pic>
        <p:nvPicPr>
          <p:cNvPr id="10242" name="Picture 2" descr="Vista previa de imagen">
            <a:extLst>
              <a:ext uri="{FF2B5EF4-FFF2-40B4-BE49-F238E27FC236}">
                <a16:creationId xmlns:a16="http://schemas.microsoft.com/office/drawing/2014/main" id="{B30D7C3E-2AFD-5BB5-DFFA-25219DA1D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25" y="4454199"/>
            <a:ext cx="4669848" cy="2403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E914265-F7AB-240E-4EB0-5B4EB3E98636}"/>
              </a:ext>
            </a:extLst>
          </p:cNvPr>
          <p:cNvPicPr>
            <a:picLocks noChangeAspect="1"/>
          </p:cNvPicPr>
          <p:nvPr/>
        </p:nvPicPr>
        <p:blipFill>
          <a:blip r:embed="rId3"/>
          <a:stretch>
            <a:fillRect/>
          </a:stretch>
        </p:blipFill>
        <p:spPr>
          <a:xfrm>
            <a:off x="315158" y="1234668"/>
            <a:ext cx="6418818" cy="2890918"/>
          </a:xfrm>
          <a:prstGeom prst="rect">
            <a:avLst/>
          </a:prstGeom>
        </p:spPr>
      </p:pic>
    </p:spTree>
    <p:extLst>
      <p:ext uri="{BB962C8B-B14F-4D97-AF65-F5344CB8AC3E}">
        <p14:creationId xmlns:p14="http://schemas.microsoft.com/office/powerpoint/2010/main" val="1046070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14</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253014" y="594804"/>
            <a:ext cx="8229600" cy="167839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br>
              <a:rPr lang="es-ES" sz="2000" dirty="0"/>
            </a:br>
            <a:r>
              <a:rPr lang="es-ES" sz="2000" b="1" dirty="0">
                <a:solidFill>
                  <a:srgbClr val="1F4D78"/>
                </a:solidFill>
                <a:latin typeface="Calibri Light" panose="020F0302020204030204" pitchFamily="34" charset="0"/>
                <a:cs typeface="Times New Roman" panose="02020603050405020304" pitchFamily="18" charset="0"/>
                <a:sym typeface="Arial"/>
              </a:rPr>
              <a:t>RESULTADOS (PERIODO TRAIN Y TEST) </a:t>
            </a:r>
            <a:r>
              <a:rPr lang="es-ES" sz="2000" dirty="0">
                <a:solidFill>
                  <a:srgbClr val="0070C0"/>
                </a:solidFill>
                <a:effectLst/>
                <a:latin typeface="Calibri" panose="020F0502020204030204" pitchFamily="34" charset="0"/>
                <a:ea typeface="Calibri" panose="020F0502020204030204" pitchFamily="34" charset="0"/>
              </a:rPr>
              <a:t>Sección 5. </a:t>
            </a:r>
            <a:endParaRPr lang="es-ES" sz="2000" b="1" dirty="0">
              <a:solidFill>
                <a:srgbClr val="1F4D78"/>
              </a:solidFill>
              <a:latin typeface="Calibri Light" panose="020F0302020204030204" pitchFamily="34" charset="0"/>
              <a:cs typeface="Times New Roman" panose="02020603050405020304" pitchFamily="18" charset="0"/>
              <a:sym typeface="Arial"/>
            </a:endParaRPr>
          </a:p>
          <a:p>
            <a:r>
              <a:rPr lang="es-ES" sz="2000" dirty="0">
                <a:effectLst/>
                <a:latin typeface="Calibri" panose="020F0502020204030204" pitchFamily="34" charset="0"/>
                <a:ea typeface="Calibri" panose="020F0502020204030204" pitchFamily="34" charset="0"/>
              </a:rPr>
              <a:t>Estudio de las predicciones dadas por AML de todo el rango temporal que incluía </a:t>
            </a:r>
            <a:r>
              <a:rPr lang="es-ES" sz="2000" b="1" i="1" dirty="0">
                <a:effectLst/>
                <a:latin typeface="Calibri" panose="020F0502020204030204" pitchFamily="34" charset="0"/>
                <a:ea typeface="Calibri" panose="020F0502020204030204" pitchFamily="34" charset="0"/>
              </a:rPr>
              <a:t>periodo </a:t>
            </a:r>
            <a:r>
              <a:rPr lang="es-ES" sz="2000" b="1" i="1" dirty="0" err="1">
                <a:effectLst/>
                <a:latin typeface="Calibri" panose="020F0502020204030204" pitchFamily="34" charset="0"/>
                <a:ea typeface="Calibri" panose="020F0502020204030204" pitchFamily="34" charset="0"/>
              </a:rPr>
              <a:t>train</a:t>
            </a:r>
            <a:r>
              <a:rPr lang="es-ES" sz="2000" b="1" i="1" dirty="0">
                <a:effectLst/>
                <a:latin typeface="Calibri" panose="020F0502020204030204" pitchFamily="34" charset="0"/>
                <a:ea typeface="Calibri" panose="020F0502020204030204" pitchFamily="34" charset="0"/>
              </a:rPr>
              <a:t> y test</a:t>
            </a:r>
            <a:r>
              <a:rPr lang="es-ES" sz="2000" dirty="0">
                <a:effectLst/>
                <a:latin typeface="Calibri" panose="020F0502020204030204" pitchFamily="34" charset="0"/>
                <a:ea typeface="Calibri" panose="020F0502020204030204" pitchFamily="34" charset="0"/>
              </a:rPr>
              <a:t>.</a:t>
            </a:r>
            <a:endParaRPr lang="es-ES" sz="1000" dirty="0">
              <a:effectLst/>
              <a:latin typeface="Calibri" panose="020F0502020204030204" pitchFamily="34" charset="0"/>
              <a:ea typeface="Calibri" panose="020F0502020204030204" pitchFamily="34" charset="0"/>
            </a:endParaRPr>
          </a:p>
          <a:p>
            <a:r>
              <a:rPr lang="es-ES" sz="1000" dirty="0">
                <a:latin typeface="Calibri" panose="020F0502020204030204" pitchFamily="34" charset="0"/>
              </a:rPr>
              <a:t>1) Evolución del precio según se aplique los métodos de porfolios de inversión RP, HRP, IVP. GMVP, DRP+RP, DRP+HRP y EW y los nuevos Porfolio_FG_1 a 6.</a:t>
            </a:r>
          </a:p>
          <a:p>
            <a:r>
              <a:rPr lang="es-ES" sz="1000" dirty="0">
                <a:latin typeface="Calibri" panose="020F0502020204030204" pitchFamily="34" charset="0"/>
              </a:rPr>
              <a:t>2) Evolución del precio según los porfolios anteriores y los nuevos Porfolio_FG_1 a 6</a:t>
            </a:r>
          </a:p>
          <a:p>
            <a:r>
              <a:rPr lang="es-ES" sz="1000" dirty="0">
                <a:latin typeface="Calibri" panose="020F0502020204030204" pitchFamily="34" charset="0"/>
              </a:rPr>
              <a:t>3) Compara todos los retornos en todo el rango temporal de todos los modelos con respecto retornos según </a:t>
            </a:r>
            <a:r>
              <a:rPr lang="es-ES" sz="1000" dirty="0" err="1">
                <a:latin typeface="Calibri" panose="020F0502020204030204" pitchFamily="34" charset="0"/>
              </a:rPr>
              <a:t>profolio</a:t>
            </a:r>
            <a:r>
              <a:rPr lang="es-ES" sz="1000" dirty="0">
                <a:latin typeface="Calibri" panose="020F0502020204030204" pitchFamily="34" charset="0"/>
              </a:rPr>
              <a:t> EW ( como </a:t>
            </a:r>
            <a:r>
              <a:rPr lang="es-ES" sz="1000" dirty="0" err="1">
                <a:latin typeface="Calibri" panose="020F0502020204030204" pitchFamily="34" charset="0"/>
              </a:rPr>
              <a:t>Benchmark</a:t>
            </a:r>
            <a:r>
              <a:rPr lang="es-ES" sz="1000" dirty="0">
                <a:latin typeface="Calibri" panose="020F0502020204030204" pitchFamily="34" charset="0"/>
              </a:rPr>
              <a:t>)</a:t>
            </a:r>
          </a:p>
          <a:p>
            <a:endParaRPr lang="fi-FI" sz="1000" dirty="0"/>
          </a:p>
          <a:p>
            <a:br>
              <a:rPr lang="es-ES" sz="1000" dirty="0"/>
            </a:br>
            <a:br>
              <a:rPr lang="es-ES" sz="1000" b="1" dirty="0">
                <a:solidFill>
                  <a:schemeClr val="dk1"/>
                </a:solidFill>
              </a:rPr>
            </a:br>
            <a:endParaRPr lang="fi-FI" sz="1000" dirty="0"/>
          </a:p>
        </p:txBody>
      </p:sp>
      <p:sp>
        <p:nvSpPr>
          <p:cNvPr id="9" name="TextBox 8">
            <a:extLst>
              <a:ext uri="{FF2B5EF4-FFF2-40B4-BE49-F238E27FC236}">
                <a16:creationId xmlns:a16="http://schemas.microsoft.com/office/drawing/2014/main" id="{3EC3D979-1A1D-B8F7-6481-BD2F5A31CFD6}"/>
              </a:ext>
            </a:extLst>
          </p:cNvPr>
          <p:cNvSpPr txBox="1"/>
          <p:nvPr/>
        </p:nvSpPr>
        <p:spPr>
          <a:xfrm>
            <a:off x="582468" y="6219249"/>
            <a:ext cx="8406414" cy="307777"/>
          </a:xfrm>
          <a:prstGeom prst="rect">
            <a:avLst/>
          </a:prstGeom>
          <a:noFill/>
        </p:spPr>
        <p:txBody>
          <a:bodyPr wrap="square">
            <a:spAutoFit/>
          </a:bodyPr>
          <a:lstStyle/>
          <a:p>
            <a:r>
              <a:rPr lang="es-ES" sz="1400" b="1" u="sng" dirty="0">
                <a:effectLst/>
                <a:latin typeface="Calibri" panose="020F0502020204030204" pitchFamily="34" charset="0"/>
                <a:ea typeface="Calibri" panose="020F0502020204030204" pitchFamily="34" charset="0"/>
              </a:rPr>
              <a:t>MODEL_FGR_1 (</a:t>
            </a:r>
            <a:r>
              <a:rPr lang="es-ES" sz="1400" b="1" u="sng" dirty="0" err="1">
                <a:effectLst/>
                <a:latin typeface="Calibri" panose="020F0502020204030204" pitchFamily="34" charset="0"/>
                <a:ea typeface="Calibri" panose="020F0502020204030204" pitchFamily="34" charset="0"/>
              </a:rPr>
              <a:t>reduccion</a:t>
            </a:r>
            <a:r>
              <a:rPr lang="es-ES" sz="1400" b="1" u="sng" dirty="0">
                <a:effectLst/>
                <a:latin typeface="Calibri" panose="020F0502020204030204" pitchFamily="34" charset="0"/>
                <a:ea typeface="Calibri" panose="020F0502020204030204" pitchFamily="34" charset="0"/>
              </a:rPr>
              <a:t> = 0.05) (EL MAS LEJANO EN EL TIEMPO TIENE MÁS PESO)</a:t>
            </a:r>
          </a:p>
        </p:txBody>
      </p:sp>
      <p:pic>
        <p:nvPicPr>
          <p:cNvPr id="11266" name="Picture 2">
            <a:extLst>
              <a:ext uri="{FF2B5EF4-FFF2-40B4-BE49-F238E27FC236}">
                <a16:creationId xmlns:a16="http://schemas.microsoft.com/office/drawing/2014/main" id="{0FC746A1-5640-A3BE-C9F8-392CE4D0B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9" y="2088004"/>
            <a:ext cx="4326740" cy="217989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AE9E9F1-95AF-0B22-C339-F2D37A633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1670" y="2102378"/>
            <a:ext cx="4387212" cy="217989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0A7A2491-920A-6097-2210-EE9929A57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3" y="4397432"/>
            <a:ext cx="4379185" cy="1727346"/>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0BA3251D-A991-E35A-74E4-A0B1426B1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411806"/>
            <a:ext cx="4416882" cy="1747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0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15</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253014" y="665824"/>
            <a:ext cx="8229600" cy="320409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dirty="0"/>
              <a:t>R</a:t>
            </a:r>
            <a:r>
              <a:rPr lang="es-ES" sz="2000" b="1" dirty="0">
                <a:solidFill>
                  <a:srgbClr val="1F4D78"/>
                </a:solidFill>
                <a:latin typeface="Calibri Light" panose="020F0302020204030204" pitchFamily="34" charset="0"/>
                <a:cs typeface="Times New Roman" panose="02020603050405020304" pitchFamily="18" charset="0"/>
                <a:sym typeface="Arial"/>
              </a:rPr>
              <a:t>ESULTADOS ( PERIODO TRAIN Y TEST)</a:t>
            </a:r>
            <a:endParaRPr lang="es-ES" sz="2000" b="1" dirty="0">
              <a:solidFill>
                <a:schemeClr val="dk1"/>
              </a:solidFill>
            </a:endParaRPr>
          </a:p>
          <a:p>
            <a:r>
              <a:rPr lang="es-ES" sz="2000" dirty="0">
                <a:effectLst/>
                <a:latin typeface="Calibri" panose="020F0502020204030204" pitchFamily="34" charset="0"/>
                <a:ea typeface="Calibri" panose="020F0502020204030204" pitchFamily="34" charset="0"/>
              </a:rPr>
              <a:t>Sección 5 Estudio de las predicciones dadas por AML de todo el rango temporal que incluía </a:t>
            </a:r>
            <a:r>
              <a:rPr lang="es-ES" sz="2000" dirty="0" err="1">
                <a:effectLst/>
                <a:latin typeface="Calibri" panose="020F0502020204030204" pitchFamily="34" charset="0"/>
                <a:ea typeface="Calibri" panose="020F0502020204030204" pitchFamily="34" charset="0"/>
              </a:rPr>
              <a:t>train</a:t>
            </a:r>
            <a:r>
              <a:rPr lang="es-ES" sz="2000" dirty="0">
                <a:effectLst/>
                <a:latin typeface="Calibri" panose="020F0502020204030204" pitchFamily="34" charset="0"/>
                <a:ea typeface="Calibri" panose="020F0502020204030204" pitchFamily="34" charset="0"/>
              </a:rPr>
              <a:t> y test.</a:t>
            </a:r>
          </a:p>
          <a:p>
            <a:endParaRPr lang="es-ES" sz="2000" dirty="0">
              <a:solidFill>
                <a:srgbClr val="000000"/>
              </a:solidFill>
              <a:latin typeface="Calibri" panose="020F0502020204030204" pitchFamily="34" charset="0"/>
            </a:endParaRPr>
          </a:p>
          <a:p>
            <a:endParaRPr lang="fi-FI" sz="1800" dirty="0">
              <a:effectLst/>
              <a:latin typeface="Calibri" panose="020F0502020204030204" pitchFamily="34" charset="0"/>
              <a:ea typeface="Calibri" panose="020F0502020204030204" pitchFamily="34" charset="0"/>
            </a:endParaRPr>
          </a:p>
          <a:p>
            <a:endParaRPr lang="es-ES" sz="2000" dirty="0">
              <a:solidFill>
                <a:srgbClr val="000000"/>
              </a:solidFill>
              <a:latin typeface="Calibri" panose="020F0502020204030204" pitchFamily="34" charset="0"/>
            </a:endParaRPr>
          </a:p>
          <a:p>
            <a:endParaRPr lang="fi-FI" sz="2400" dirty="0"/>
          </a:p>
          <a:p>
            <a:br>
              <a:rPr lang="es-ES" sz="2000" dirty="0"/>
            </a:br>
            <a:br>
              <a:rPr lang="es-ES" sz="2000" b="1" dirty="0">
                <a:solidFill>
                  <a:schemeClr val="dk1"/>
                </a:solidFill>
              </a:rPr>
            </a:br>
            <a:endParaRPr lang="fi-FI" sz="2000" dirty="0"/>
          </a:p>
        </p:txBody>
      </p:sp>
      <p:sp>
        <p:nvSpPr>
          <p:cNvPr id="14" name="TextBox 13">
            <a:extLst>
              <a:ext uri="{FF2B5EF4-FFF2-40B4-BE49-F238E27FC236}">
                <a16:creationId xmlns:a16="http://schemas.microsoft.com/office/drawing/2014/main" id="{F2472FDF-367D-5419-6F91-0D18C51A9C74}"/>
              </a:ext>
            </a:extLst>
          </p:cNvPr>
          <p:cNvSpPr txBox="1"/>
          <p:nvPr/>
        </p:nvSpPr>
        <p:spPr>
          <a:xfrm>
            <a:off x="-100969" y="1874439"/>
            <a:ext cx="4572000" cy="1695721"/>
          </a:xfrm>
          <a:prstGeom prst="rect">
            <a:avLst/>
          </a:prstGeom>
          <a:noFill/>
        </p:spPr>
        <p:txBody>
          <a:bodyPr wrap="square">
            <a:spAutoFit/>
          </a:bodyPr>
          <a:lstStyle/>
          <a:p>
            <a:pPr marL="457200">
              <a:lnSpc>
                <a:spcPct val="107000"/>
              </a:lnSpc>
              <a:spcAft>
                <a:spcPts val="800"/>
              </a:spcAft>
            </a:pPr>
            <a:r>
              <a:rPr lang="es-ES" dirty="0">
                <a:latin typeface="Calibri" panose="020F0502020204030204" pitchFamily="34" charset="0"/>
                <a:ea typeface="Calibri" panose="020F0502020204030204" pitchFamily="34" charset="0"/>
              </a:rPr>
              <a:t>C</a:t>
            </a:r>
            <a:r>
              <a:rPr lang="es-ES" sz="1400" dirty="0">
                <a:effectLst/>
                <a:latin typeface="Calibri" panose="020F0502020204030204" pitchFamily="34" charset="0"/>
                <a:ea typeface="Calibri" panose="020F0502020204030204" pitchFamily="34" charset="0"/>
              </a:rPr>
              <a:t>onsiderando que el mejor portafolio es el que se llama Porfolio_FG_1. Y a partir de él, establezco un análisis de valores interesantes en </a:t>
            </a:r>
            <a:r>
              <a:rPr lang="es-ES" sz="1400" dirty="0" err="1">
                <a:effectLst/>
                <a:latin typeface="Calibri" panose="020F0502020204030204" pitchFamily="34" charset="0"/>
                <a:ea typeface="Calibri" panose="020F0502020204030204" pitchFamily="34" charset="0"/>
              </a:rPr>
              <a:t>backtesting</a:t>
            </a:r>
            <a:r>
              <a:rPr lang="es-ES" sz="1400" dirty="0">
                <a:effectLst/>
                <a:latin typeface="Calibri" panose="020F0502020204030204" pitchFamily="34" charset="0"/>
                <a:ea typeface="Calibri" panose="020F0502020204030204" pitchFamily="34" charset="0"/>
              </a:rPr>
              <a:t> explicados en las clases de Tomas; que son evolución de precio de Porfolio_FG_1 contra </a:t>
            </a:r>
            <a:r>
              <a:rPr lang="es-ES" sz="1400" b="1" u="sng" dirty="0" err="1">
                <a:effectLst/>
                <a:latin typeface="Calibri" panose="020F0502020204030204" pitchFamily="34" charset="0"/>
                <a:ea typeface="Calibri" panose="020F0502020204030204" pitchFamily="34" charset="0"/>
              </a:rPr>
              <a:t>water_marks</a:t>
            </a:r>
            <a:r>
              <a:rPr lang="es-ES" sz="1400" b="1" u="sng" dirty="0">
                <a:effectLst/>
                <a:latin typeface="Calibri" panose="020F0502020204030204" pitchFamily="34" charset="0"/>
                <a:ea typeface="Calibri" panose="020F0502020204030204" pitchFamily="34" charset="0"/>
              </a:rPr>
              <a:t>, </a:t>
            </a:r>
            <a:r>
              <a:rPr lang="es-ES" sz="1400" b="1" u="sng" dirty="0" err="1">
                <a:effectLst/>
                <a:latin typeface="Calibri" panose="020F0502020204030204" pitchFamily="34" charset="0"/>
                <a:ea typeface="Calibri" panose="020F0502020204030204" pitchFamily="34" charset="0"/>
              </a:rPr>
              <a:t>drawdowns</a:t>
            </a:r>
            <a:r>
              <a:rPr lang="es-ES" sz="1400" b="1" u="sng" dirty="0">
                <a:effectLst/>
                <a:latin typeface="Calibri" panose="020F0502020204030204" pitchFamily="34" charset="0"/>
                <a:ea typeface="Calibri" panose="020F0502020204030204" pitchFamily="34" charset="0"/>
              </a:rPr>
              <a:t> y </a:t>
            </a:r>
            <a:r>
              <a:rPr lang="es-ES" sz="1400" b="1" u="sng" dirty="0" err="1">
                <a:effectLst/>
                <a:latin typeface="Calibri" panose="020F0502020204030204" pitchFamily="34" charset="0"/>
                <a:ea typeface="Calibri" panose="020F0502020204030204" pitchFamily="34" charset="0"/>
              </a:rPr>
              <a:t>twu</a:t>
            </a:r>
            <a:r>
              <a:rPr lang="es-ES" sz="1400" b="1" u="sng" dirty="0">
                <a:effectLst/>
                <a:latin typeface="Calibri" panose="020F0502020204030204" pitchFamily="34" charset="0"/>
                <a:ea typeface="Calibri" panose="020F0502020204030204" pitchFamily="34" charset="0"/>
              </a:rPr>
              <a:t> </a:t>
            </a:r>
            <a:r>
              <a:rPr lang="es-ES" sz="1400" dirty="0">
                <a:effectLst/>
                <a:latin typeface="Calibri" panose="020F0502020204030204" pitchFamily="34" charset="0"/>
                <a:ea typeface="Calibri" panose="020F0502020204030204" pitchFamily="34" charset="0"/>
              </a:rPr>
              <a:t>(tiempo de subida, pero bajo agua).</a:t>
            </a:r>
            <a:endParaRPr lang="fi-FI" sz="1400" dirty="0">
              <a:effectLst/>
              <a:latin typeface="Calibri" panose="020F0502020204030204" pitchFamily="34" charset="0"/>
              <a:ea typeface="Calibri" panose="020F0502020204030204" pitchFamily="34" charset="0"/>
            </a:endParaRPr>
          </a:p>
        </p:txBody>
      </p:sp>
      <p:sp>
        <p:nvSpPr>
          <p:cNvPr id="16" name="TextBox 15">
            <a:extLst>
              <a:ext uri="{FF2B5EF4-FFF2-40B4-BE49-F238E27FC236}">
                <a16:creationId xmlns:a16="http://schemas.microsoft.com/office/drawing/2014/main" id="{5C2F1222-D069-FF0C-55A2-BF9430EBD2A4}"/>
              </a:ext>
            </a:extLst>
          </p:cNvPr>
          <p:cNvSpPr txBox="1"/>
          <p:nvPr/>
        </p:nvSpPr>
        <p:spPr>
          <a:xfrm>
            <a:off x="4516275" y="2336409"/>
            <a:ext cx="3622583" cy="1004186"/>
          </a:xfrm>
          <a:prstGeom prst="rect">
            <a:avLst/>
          </a:prstGeom>
          <a:noFill/>
        </p:spPr>
        <p:txBody>
          <a:bodyPr wrap="square">
            <a:spAutoFit/>
          </a:bodyPr>
          <a:lstStyle/>
          <a:p>
            <a:pPr marL="457200">
              <a:lnSpc>
                <a:spcPct val="107000"/>
              </a:lnSpc>
              <a:spcAft>
                <a:spcPts val="800"/>
              </a:spcAft>
            </a:pPr>
            <a:r>
              <a:rPr lang="es-ES" sz="1400" dirty="0">
                <a:effectLst/>
                <a:latin typeface="Calibri" panose="020F0502020204030204" pitchFamily="34" charset="0"/>
                <a:ea typeface="Calibri" panose="020F0502020204030204" pitchFamily="34" charset="0"/>
              </a:rPr>
              <a:t>Compararla evolución del precio según las inversiones diarias del  Porfolio_FG_1 con respecto al </a:t>
            </a:r>
            <a:r>
              <a:rPr lang="es-ES" sz="1400" dirty="0" err="1">
                <a:effectLst/>
                <a:latin typeface="Calibri" panose="020F0502020204030204" pitchFamily="34" charset="0"/>
                <a:ea typeface="Calibri" panose="020F0502020204030204" pitchFamily="34" charset="0"/>
              </a:rPr>
              <a:t>Benckmark</a:t>
            </a:r>
            <a:r>
              <a:rPr lang="es-ES" sz="1400" dirty="0">
                <a:effectLst/>
                <a:latin typeface="Calibri" panose="020F0502020204030204" pitchFamily="34" charset="0"/>
                <a:ea typeface="Calibri" panose="020F0502020204030204" pitchFamily="34" charset="0"/>
              </a:rPr>
              <a:t> descargado anteriormente según el </a:t>
            </a:r>
            <a:r>
              <a:rPr lang="es-ES" sz="1400" dirty="0" err="1">
                <a:effectLst/>
                <a:latin typeface="Calibri" panose="020F0502020204030204" pitchFamily="34" charset="0"/>
                <a:ea typeface="Calibri" panose="020F0502020204030204" pitchFamily="34" charset="0"/>
              </a:rPr>
              <a:t>etf</a:t>
            </a:r>
            <a:r>
              <a:rPr lang="es-ES" sz="1400" dirty="0">
                <a:effectLst/>
                <a:latin typeface="Calibri" panose="020F0502020204030204" pitchFamily="34" charset="0"/>
                <a:ea typeface="Calibri" panose="020F0502020204030204" pitchFamily="34" charset="0"/>
              </a:rPr>
              <a:t> ^BCOM'.</a:t>
            </a:r>
            <a:endParaRPr lang="fi-FI" sz="1400" dirty="0">
              <a:effectLst/>
              <a:latin typeface="Calibri" panose="020F0502020204030204" pitchFamily="34" charset="0"/>
              <a:ea typeface="Calibri" panose="020F0502020204030204" pitchFamily="34" charset="0"/>
            </a:endParaRPr>
          </a:p>
        </p:txBody>
      </p:sp>
      <p:sp>
        <p:nvSpPr>
          <p:cNvPr id="18" name="TextBox 17">
            <a:extLst>
              <a:ext uri="{FF2B5EF4-FFF2-40B4-BE49-F238E27FC236}">
                <a16:creationId xmlns:a16="http://schemas.microsoft.com/office/drawing/2014/main" id="{5F2A571C-816C-3263-9406-E411147966DE}"/>
              </a:ext>
            </a:extLst>
          </p:cNvPr>
          <p:cNvSpPr txBox="1"/>
          <p:nvPr/>
        </p:nvSpPr>
        <p:spPr>
          <a:xfrm>
            <a:off x="-55725" y="5332499"/>
            <a:ext cx="9144000" cy="312650"/>
          </a:xfrm>
          <a:prstGeom prst="rect">
            <a:avLst/>
          </a:prstGeom>
          <a:noFill/>
        </p:spPr>
        <p:txBody>
          <a:bodyPr wrap="square">
            <a:spAutoFit/>
          </a:bodyPr>
          <a:lstStyle/>
          <a:p>
            <a:pPr marL="457200">
              <a:lnSpc>
                <a:spcPct val="107000"/>
              </a:lnSpc>
              <a:spcAft>
                <a:spcPts val="800"/>
              </a:spcAft>
            </a:pPr>
            <a:r>
              <a:rPr lang="es-ES" sz="1400" dirty="0">
                <a:effectLst/>
                <a:latin typeface="Calibri" panose="020F0502020204030204" pitchFamily="34" charset="0"/>
                <a:ea typeface="Calibri" panose="020F0502020204030204" pitchFamily="34" charset="0"/>
              </a:rPr>
              <a:t>Como conclusión, el Porfolio_FG_1 da para todo este rango temporal:</a:t>
            </a:r>
            <a:endParaRPr lang="fi-FI" sz="1400" dirty="0">
              <a:effectLst/>
              <a:latin typeface="Calibri" panose="020F0502020204030204" pitchFamily="34" charset="0"/>
              <a:ea typeface="Calibri" panose="020F0502020204030204" pitchFamily="34" charset="0"/>
            </a:endParaRPr>
          </a:p>
        </p:txBody>
      </p:sp>
      <p:sp>
        <p:nvSpPr>
          <p:cNvPr id="19" name="TextBox 18">
            <a:extLst>
              <a:ext uri="{FF2B5EF4-FFF2-40B4-BE49-F238E27FC236}">
                <a16:creationId xmlns:a16="http://schemas.microsoft.com/office/drawing/2014/main" id="{D7C26CF9-1885-E360-3390-688E312842EC}"/>
              </a:ext>
            </a:extLst>
          </p:cNvPr>
          <p:cNvSpPr txBox="1"/>
          <p:nvPr/>
        </p:nvSpPr>
        <p:spPr>
          <a:xfrm>
            <a:off x="493450" y="1647129"/>
            <a:ext cx="8406414"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rPr>
              <a:t>Porfolio_FG_1 (</a:t>
            </a:r>
            <a:r>
              <a:rPr lang="es-ES" sz="1400" dirty="0" err="1">
                <a:effectLst/>
                <a:latin typeface="Calibri" panose="020F0502020204030204" pitchFamily="34" charset="0"/>
                <a:ea typeface="Calibri" panose="020F0502020204030204" pitchFamily="34" charset="0"/>
              </a:rPr>
              <a:t>reduccion</a:t>
            </a:r>
            <a:r>
              <a:rPr lang="es-ES" sz="1400" dirty="0">
                <a:effectLst/>
                <a:latin typeface="Calibri" panose="020F0502020204030204" pitchFamily="34" charset="0"/>
                <a:ea typeface="Calibri" panose="020F0502020204030204" pitchFamily="34" charset="0"/>
              </a:rPr>
              <a:t> = 0.05)</a:t>
            </a:r>
          </a:p>
        </p:txBody>
      </p:sp>
      <p:pic>
        <p:nvPicPr>
          <p:cNvPr id="12290" name="Picture 2">
            <a:extLst>
              <a:ext uri="{FF2B5EF4-FFF2-40B4-BE49-F238E27FC236}">
                <a16:creationId xmlns:a16="http://schemas.microsoft.com/office/drawing/2014/main" id="{6457027B-5190-6633-5C6A-E64C7EA7E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489693"/>
            <a:ext cx="4336431" cy="176543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156CEA21-2E58-9EB0-53CA-B17A4599A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052" y="3489693"/>
            <a:ext cx="4082545" cy="164506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3E2EE8B2-E3B7-E7D0-0608-C0C40BB06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50" y="5698260"/>
            <a:ext cx="8126264" cy="89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359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16</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119849" y="723360"/>
            <a:ext cx="8485946" cy="17474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dirty="0"/>
              <a:t>R</a:t>
            </a:r>
            <a:r>
              <a:rPr lang="es-ES" sz="2000" b="1" dirty="0">
                <a:solidFill>
                  <a:srgbClr val="1F4D78"/>
                </a:solidFill>
                <a:latin typeface="Calibri Light" panose="020F0302020204030204" pitchFamily="34" charset="0"/>
                <a:cs typeface="Times New Roman" panose="02020603050405020304" pitchFamily="18" charset="0"/>
                <a:sym typeface="Arial"/>
              </a:rPr>
              <a:t>ESULTADOS ( PERIODO TRAIN Y TEST) </a:t>
            </a:r>
            <a:r>
              <a:rPr lang="es-ES" sz="2000" dirty="0">
                <a:solidFill>
                  <a:srgbClr val="0070C0"/>
                </a:solidFill>
                <a:effectLst/>
                <a:latin typeface="Calibri" panose="020F0502020204030204" pitchFamily="34" charset="0"/>
                <a:ea typeface="Calibri" panose="020F0502020204030204" pitchFamily="34" charset="0"/>
              </a:rPr>
              <a:t>Sección 5. </a:t>
            </a:r>
            <a:endParaRPr lang="es-ES" sz="2000" b="1" dirty="0">
              <a:solidFill>
                <a:schemeClr val="dk1"/>
              </a:solidFill>
            </a:endParaRPr>
          </a:p>
          <a:p>
            <a:r>
              <a:rPr lang="es-ES" sz="2000" dirty="0">
                <a:effectLst/>
                <a:latin typeface="Calibri" panose="020F0502020204030204" pitchFamily="34" charset="0"/>
                <a:ea typeface="Calibri" panose="020F0502020204030204" pitchFamily="34" charset="0"/>
              </a:rPr>
              <a:t>Estudio de las predicciones dadas por AML de todo el rango temporal que incluía </a:t>
            </a:r>
            <a:r>
              <a:rPr lang="es-ES" sz="2000" dirty="0" err="1">
                <a:effectLst/>
                <a:latin typeface="Calibri" panose="020F0502020204030204" pitchFamily="34" charset="0"/>
                <a:ea typeface="Calibri" panose="020F0502020204030204" pitchFamily="34" charset="0"/>
              </a:rPr>
              <a:t>train</a:t>
            </a:r>
            <a:r>
              <a:rPr lang="es-ES" sz="2000" dirty="0">
                <a:effectLst/>
                <a:latin typeface="Calibri" panose="020F0502020204030204" pitchFamily="34" charset="0"/>
                <a:ea typeface="Calibri" panose="020F0502020204030204" pitchFamily="34" charset="0"/>
              </a:rPr>
              <a:t> y test.</a:t>
            </a:r>
          </a:p>
          <a:p>
            <a:endParaRPr lang="es-ES" sz="2000" dirty="0">
              <a:solidFill>
                <a:srgbClr val="000000"/>
              </a:solidFill>
              <a:latin typeface="Calibri" panose="020F0502020204030204" pitchFamily="34" charset="0"/>
            </a:endParaRPr>
          </a:p>
          <a:p>
            <a:r>
              <a:rPr lang="es-ES" sz="1000" dirty="0" err="1">
                <a:effectLst/>
                <a:latin typeface="Calibri" panose="020F0502020204030204" pitchFamily="34" charset="0"/>
                <a:ea typeface="Calibri" panose="020F0502020204030204" pitchFamily="34" charset="0"/>
              </a:rPr>
              <a:t>bootstrapping_validation</a:t>
            </a:r>
            <a:r>
              <a:rPr lang="es-ES" sz="1000" dirty="0">
                <a:effectLst/>
                <a:latin typeface="Calibri" panose="020F0502020204030204" pitchFamily="34" charset="0"/>
                <a:ea typeface="Calibri" panose="020F0502020204030204" pitchFamily="34" charset="0"/>
              </a:rPr>
              <a:t>:  celda en el cual la serie de stock es la evolución de ganancias según MODEL_FGR_1.</a:t>
            </a:r>
          </a:p>
          <a:p>
            <a:r>
              <a:rPr lang="en-US" sz="1000" b="0" i="0" dirty="0" err="1">
                <a:solidFill>
                  <a:srgbClr val="000000"/>
                </a:solidFill>
                <a:effectLst/>
                <a:latin typeface="Calibri" panose="020F0502020204030204" pitchFamily="34" charset="0"/>
              </a:rPr>
              <a:t>stock_series</a:t>
            </a:r>
            <a:r>
              <a:rPr lang="en-US" sz="1000" b="0" i="0" dirty="0">
                <a:solidFill>
                  <a:srgbClr val="000000"/>
                </a:solidFill>
                <a:effectLst/>
                <a:latin typeface="Calibri" panose="020F0502020204030204" pitchFamily="34" charset="0"/>
              </a:rPr>
              <a:t> = MODEL_FGR_1, </a:t>
            </a:r>
            <a:r>
              <a:rPr lang="en-US" sz="1000" b="0" i="0" dirty="0" err="1">
                <a:solidFill>
                  <a:srgbClr val="000000"/>
                </a:solidFill>
                <a:effectLst/>
                <a:latin typeface="Calibri" panose="020F0502020204030204" pitchFamily="34" charset="0"/>
              </a:rPr>
              <a:t>obought_params</a:t>
            </a:r>
            <a:r>
              <a:rPr lang="en-US" sz="1000" b="0" i="0" dirty="0">
                <a:solidFill>
                  <a:srgbClr val="000000"/>
                </a:solidFill>
                <a:effectLst/>
                <a:latin typeface="Calibri" panose="020F0502020204030204" pitchFamily="34" charset="0"/>
              </a:rPr>
              <a:t> = [0.70, 0.80, 0.90], </a:t>
            </a:r>
            <a:r>
              <a:rPr lang="en-US" sz="1000" b="0" i="0" dirty="0" err="1">
                <a:solidFill>
                  <a:srgbClr val="000000"/>
                </a:solidFill>
                <a:effectLst/>
                <a:latin typeface="Calibri" panose="020F0502020204030204" pitchFamily="34" charset="0"/>
              </a:rPr>
              <a:t>osold_params</a:t>
            </a:r>
            <a:r>
              <a:rPr lang="en-US" sz="1000" b="0" i="0" dirty="0">
                <a:solidFill>
                  <a:srgbClr val="000000"/>
                </a:solidFill>
                <a:effectLst/>
                <a:latin typeface="Calibri" panose="020F0502020204030204" pitchFamily="34" charset="0"/>
              </a:rPr>
              <a:t> = [0.10, 0.20, 0.30], </a:t>
            </a:r>
            <a:r>
              <a:rPr lang="en-US" sz="1000" b="0" i="0" dirty="0" err="1">
                <a:solidFill>
                  <a:srgbClr val="000000"/>
                </a:solidFill>
                <a:effectLst/>
                <a:latin typeface="Calibri" panose="020F0502020204030204" pitchFamily="34" charset="0"/>
              </a:rPr>
              <a:t>win_params</a:t>
            </a:r>
            <a:r>
              <a:rPr lang="en-US" sz="1000" b="0" i="0" dirty="0">
                <a:solidFill>
                  <a:srgbClr val="000000"/>
                </a:solidFill>
                <a:effectLst/>
                <a:latin typeface="Calibri" panose="020F0502020204030204" pitchFamily="34" charset="0"/>
              </a:rPr>
              <a:t> = [20, 30, 50] </a:t>
            </a:r>
          </a:p>
          <a:p>
            <a:r>
              <a:rPr lang="en-US" sz="1000" b="0" i="0" dirty="0" err="1">
                <a:solidFill>
                  <a:srgbClr val="000000"/>
                </a:solidFill>
                <a:effectLst/>
                <a:latin typeface="Calibri" panose="020F0502020204030204" pitchFamily="34" charset="0"/>
              </a:rPr>
              <a:t>bootres</a:t>
            </a:r>
            <a:r>
              <a:rPr lang="en-US" sz="1000" b="0" i="0" dirty="0">
                <a:solidFill>
                  <a:srgbClr val="000000"/>
                </a:solidFill>
                <a:effectLst/>
                <a:latin typeface="Calibri" panose="020F0502020204030204" pitchFamily="34" charset="0"/>
              </a:rPr>
              <a:t> = </a:t>
            </a:r>
            <a:r>
              <a:rPr lang="en-US" sz="1000" b="0" i="0" dirty="0" err="1">
                <a:solidFill>
                  <a:srgbClr val="000000"/>
                </a:solidFill>
                <a:effectLst/>
                <a:latin typeface="Calibri" panose="020F0502020204030204" pitchFamily="34" charset="0"/>
              </a:rPr>
              <a:t>bootstrap_eval_test</a:t>
            </a:r>
            <a:r>
              <a:rPr lang="en-US" sz="1000" b="0" i="0" dirty="0">
                <a:solidFill>
                  <a:srgbClr val="000000"/>
                </a:solidFill>
                <a:effectLst/>
                <a:latin typeface="Calibri" panose="020F0502020204030204" pitchFamily="34" charset="0"/>
              </a:rPr>
              <a:t>(</a:t>
            </a:r>
            <a:r>
              <a:rPr lang="en-US" sz="1000" b="0" i="0" dirty="0" err="1">
                <a:solidFill>
                  <a:srgbClr val="000000"/>
                </a:solidFill>
                <a:effectLst/>
                <a:latin typeface="Calibri" panose="020F0502020204030204" pitchFamily="34" charset="0"/>
              </a:rPr>
              <a:t>combined_params</a:t>
            </a:r>
            <a:r>
              <a:rPr lang="en-US" sz="1000" b="0" i="0" dirty="0">
                <a:solidFill>
                  <a:srgbClr val="000000"/>
                </a:solidFill>
                <a:effectLst/>
                <a:latin typeface="Calibri" panose="020F0502020204030204" pitchFamily="34" charset="0"/>
              </a:rPr>
              <a:t>, </a:t>
            </a:r>
            <a:r>
              <a:rPr lang="en-US" sz="1000" b="0" i="0" dirty="0" err="1">
                <a:solidFill>
                  <a:srgbClr val="000000"/>
                </a:solidFill>
                <a:effectLst/>
                <a:latin typeface="Calibri" panose="020F0502020204030204" pitchFamily="34" charset="0"/>
              </a:rPr>
              <a:t>stock_series</a:t>
            </a:r>
            <a:r>
              <a:rPr lang="en-US" sz="1000" b="0" i="0" dirty="0">
                <a:solidFill>
                  <a:srgbClr val="000000"/>
                </a:solidFill>
                <a:effectLst/>
                <a:latin typeface="Calibri" panose="020F0502020204030204" pitchFamily="34" charset="0"/>
              </a:rPr>
              <a:t>, </a:t>
            </a:r>
            <a:r>
              <a:rPr lang="en-US" sz="1000" b="0" i="0" dirty="0" err="1">
                <a:solidFill>
                  <a:srgbClr val="000000"/>
                </a:solidFill>
                <a:effectLst/>
                <a:latin typeface="Calibri" panose="020F0502020204030204" pitchFamily="34" charset="0"/>
              </a:rPr>
              <a:t>fit_win</a:t>
            </a:r>
            <a:r>
              <a:rPr lang="en-US" sz="1000" b="0" i="0" dirty="0">
                <a:solidFill>
                  <a:srgbClr val="000000"/>
                </a:solidFill>
                <a:effectLst/>
                <a:latin typeface="Calibri" panose="020F0502020204030204" pitchFamily="34" charset="0"/>
              </a:rPr>
              <a:t>=500, </a:t>
            </a:r>
            <a:r>
              <a:rPr lang="en-US" sz="1000" b="0" i="0" dirty="0" err="1">
                <a:solidFill>
                  <a:srgbClr val="000000"/>
                </a:solidFill>
                <a:effectLst/>
                <a:latin typeface="Calibri" panose="020F0502020204030204" pitchFamily="34" charset="0"/>
              </a:rPr>
              <a:t>test_win</a:t>
            </a:r>
            <a:r>
              <a:rPr lang="en-US" sz="1000" b="0" i="0" dirty="0">
                <a:solidFill>
                  <a:srgbClr val="000000"/>
                </a:solidFill>
                <a:effectLst/>
                <a:latin typeface="Calibri" panose="020F0502020204030204" pitchFamily="34" charset="0"/>
              </a:rPr>
              <a:t>=250, n=50) </a:t>
            </a:r>
            <a:br>
              <a:rPr lang="es-ES" sz="1000" b="1" dirty="0">
                <a:solidFill>
                  <a:schemeClr val="dk1"/>
                </a:solidFill>
              </a:rPr>
            </a:br>
            <a:endParaRPr lang="fi-FI" sz="1000" dirty="0"/>
          </a:p>
        </p:txBody>
      </p:sp>
      <p:pic>
        <p:nvPicPr>
          <p:cNvPr id="13316" name="Picture 4">
            <a:extLst>
              <a:ext uri="{FF2B5EF4-FFF2-40B4-BE49-F238E27FC236}">
                <a16:creationId xmlns:a16="http://schemas.microsoft.com/office/drawing/2014/main" id="{209C2CD5-DD64-733A-5BD4-499D91E52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26" y="2867292"/>
            <a:ext cx="2980453" cy="230381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6BEB8FD7-E690-54E7-FC6C-6FC1E968E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779" y="2867290"/>
            <a:ext cx="2882469" cy="2303812"/>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C3100E2E-CAD0-D84C-A748-880BBE3AB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223" y="2846456"/>
            <a:ext cx="3029719" cy="239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575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17</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270770" y="861134"/>
            <a:ext cx="8229600" cy="578823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br>
              <a:rPr lang="es-ES" sz="2000" dirty="0"/>
            </a:br>
            <a:br>
              <a:rPr lang="es-ES" sz="2000" b="1" dirty="0">
                <a:solidFill>
                  <a:schemeClr val="dk1"/>
                </a:solidFill>
              </a:rPr>
            </a:br>
            <a:r>
              <a:rPr lang="es-ES" sz="2000" b="1" dirty="0">
                <a:solidFill>
                  <a:srgbClr val="1F4D78"/>
                </a:solidFill>
                <a:latin typeface="Calibri Light" panose="020F0302020204030204" pitchFamily="34" charset="0"/>
                <a:cs typeface="Times New Roman" panose="02020603050405020304" pitchFamily="18" charset="0"/>
                <a:sym typeface="Arial"/>
              </a:rPr>
              <a:t>RESULTADOS ( PERIODO TRAIN Y TEST). ALGORITMO DE INVERSION. </a:t>
            </a:r>
            <a:r>
              <a:rPr lang="es-ES" sz="2000" dirty="0">
                <a:solidFill>
                  <a:srgbClr val="0070C0"/>
                </a:solidFill>
                <a:effectLst/>
                <a:latin typeface="Calibri" panose="020F0502020204030204" pitchFamily="34" charset="0"/>
                <a:ea typeface="Calibri" panose="020F0502020204030204" pitchFamily="34" charset="0"/>
              </a:rPr>
              <a:t>Sección 5. </a:t>
            </a:r>
            <a:endParaRPr lang="es-ES" sz="2000" b="1" dirty="0">
              <a:solidFill>
                <a:schemeClr val="dk1"/>
              </a:solidFill>
            </a:endParaRPr>
          </a:p>
          <a:p>
            <a:r>
              <a:rPr lang="es-ES" sz="1800" dirty="0">
                <a:effectLst/>
                <a:latin typeface="Calibri" panose="020F0502020204030204" pitchFamily="34" charset="0"/>
                <a:ea typeface="Calibri" panose="020F0502020204030204" pitchFamily="34" charset="0"/>
              </a:rPr>
              <a:t>Diseño de algoritmo de Inversión con modelo de Pesos Porfolio_FG_6 como si fueran acciones/ fondos o invertimos como futuros. (</a:t>
            </a:r>
            <a:r>
              <a:rPr lang="es-ES" sz="1800" dirty="0">
                <a:latin typeface="Calibri" panose="020F0502020204030204" pitchFamily="34" charset="0"/>
                <a:ea typeface="Calibri" panose="020F0502020204030204" pitchFamily="34" charset="0"/>
              </a:rPr>
              <a:t>R</a:t>
            </a:r>
            <a:r>
              <a:rPr lang="es-ES" sz="1800" dirty="0">
                <a:effectLst/>
                <a:latin typeface="Calibri" panose="020F0502020204030204" pitchFamily="34" charset="0"/>
                <a:ea typeface="Calibri" panose="020F0502020204030204" pitchFamily="34" charset="0"/>
              </a:rPr>
              <a:t>ango temporal </a:t>
            </a:r>
            <a:r>
              <a:rPr lang="es-ES" sz="1800" dirty="0" err="1">
                <a:effectLst/>
                <a:latin typeface="Calibri" panose="020F0502020204030204" pitchFamily="34" charset="0"/>
                <a:ea typeface="Calibri" panose="020F0502020204030204" pitchFamily="34" charset="0"/>
              </a:rPr>
              <a:t>train</a:t>
            </a:r>
            <a:r>
              <a:rPr lang="es-ES" sz="1800" dirty="0">
                <a:effectLst/>
                <a:latin typeface="Calibri" panose="020F0502020204030204" pitchFamily="34" charset="0"/>
                <a:ea typeface="Calibri" panose="020F0502020204030204" pitchFamily="34" charset="0"/>
              </a:rPr>
              <a:t> y test)</a:t>
            </a:r>
            <a:endParaRPr lang="fi-FI" sz="1800" dirty="0">
              <a:latin typeface="Calibri" panose="020F0502020204030204" pitchFamily="34" charset="0"/>
              <a:ea typeface="Calibri" panose="020F0502020204030204" pitchFamily="34" charset="0"/>
            </a:endParaRPr>
          </a:p>
          <a:p>
            <a:r>
              <a:rPr lang="es-ES" sz="1800" dirty="0">
                <a:effectLst/>
                <a:latin typeface="Calibri" panose="020F0502020204030204" pitchFamily="34" charset="0"/>
                <a:ea typeface="Calibri" panose="020F0502020204030204" pitchFamily="34" charset="0"/>
              </a:rPr>
              <a:t>(Ver sección 10.6.2. punto 5.9, 5.10 y 5.11 para más información detallada)</a:t>
            </a:r>
            <a:endParaRPr lang="fi-FI" sz="1800" dirty="0">
              <a:latin typeface="Calibri" panose="020F0502020204030204" pitchFamily="34" charset="0"/>
              <a:ea typeface="Calibri" panose="020F0502020204030204" pitchFamily="34" charset="0"/>
            </a:endParaRPr>
          </a:p>
          <a:p>
            <a:r>
              <a:rPr lang="es-ES" sz="1000" b="1" u="sng" dirty="0">
                <a:effectLst/>
                <a:latin typeface="Calibri" panose="020F0502020204030204" pitchFamily="34" charset="0"/>
                <a:ea typeface="Calibri" panose="020F0502020204030204" pitchFamily="34" charset="0"/>
              </a:rPr>
              <a:t>Sección 6.1 Invertir en forma de </a:t>
            </a:r>
            <a:r>
              <a:rPr lang="es-ES" sz="1000" b="1" u="sng" dirty="0" err="1">
                <a:effectLst/>
                <a:latin typeface="Calibri" panose="020F0502020204030204" pitchFamily="34" charset="0"/>
                <a:ea typeface="Calibri" panose="020F0502020204030204" pitchFamily="34" charset="0"/>
              </a:rPr>
              <a:t>ETCs</a:t>
            </a:r>
            <a:r>
              <a:rPr lang="es-ES" sz="1000" b="1" u="sng" dirty="0">
                <a:effectLst/>
                <a:latin typeface="Calibri" panose="020F0502020204030204" pitchFamily="34" charset="0"/>
                <a:ea typeface="Calibri" panose="020F0502020204030204" pitchFamily="34" charset="0"/>
              </a:rPr>
              <a:t>.</a:t>
            </a:r>
          </a:p>
          <a:p>
            <a:endParaRPr lang="es-ES" sz="1000" dirty="0">
              <a:latin typeface="Calibri" panose="020F0502020204030204" pitchFamily="34" charset="0"/>
              <a:ea typeface="Calibri" panose="020F0502020204030204" pitchFamily="34" charset="0"/>
            </a:endParaRPr>
          </a:p>
          <a:p>
            <a:r>
              <a:rPr lang="es-ES" sz="1000" b="1" i="1" dirty="0">
                <a:effectLst/>
                <a:latin typeface="Calibri" panose="020F0502020204030204" pitchFamily="34" charset="0"/>
                <a:ea typeface="Calibri" panose="020F0502020204030204" pitchFamily="34" charset="0"/>
              </a:rPr>
              <a:t>Criterio de reasignación</a:t>
            </a:r>
            <a:r>
              <a:rPr lang="es-ES" sz="1000" dirty="0">
                <a:effectLst/>
                <a:latin typeface="Calibri" panose="020F0502020204030204" pitchFamily="34" charset="0"/>
                <a:ea typeface="Calibri" panose="020F0502020204030204" pitchFamily="34" charset="0"/>
              </a:rPr>
              <a:t>.: Según los pesos que me dan los algoritmos Porfolio_FG_1_df y Porfolio EW </a:t>
            </a:r>
            <a:r>
              <a:rPr lang="es-ES" sz="1000" b="1" i="1" dirty="0">
                <a:effectLst/>
                <a:latin typeface="Calibri" panose="020F0502020204030204" pitchFamily="34" charset="0"/>
                <a:ea typeface="Calibri" panose="020F0502020204030204" pitchFamily="34" charset="0"/>
              </a:rPr>
              <a:t>cada 15 días</a:t>
            </a:r>
            <a:r>
              <a:rPr lang="es-ES" sz="1000" b="1" u="sng" dirty="0">
                <a:effectLst/>
                <a:latin typeface="Calibri" panose="020F0502020204030204" pitchFamily="34" charset="0"/>
                <a:ea typeface="Calibri" panose="020F0502020204030204" pitchFamily="34" charset="0"/>
              </a:rPr>
              <a:t>.  </a:t>
            </a:r>
          </a:p>
          <a:p>
            <a:r>
              <a:rPr lang="es-ES" sz="1000" dirty="0">
                <a:effectLst/>
                <a:latin typeface="Calibri" panose="020F0502020204030204" pitchFamily="34" charset="0"/>
                <a:ea typeface="Calibri" panose="020F0502020204030204" pitchFamily="34" charset="0"/>
              </a:rPr>
              <a:t>¿Qué hacer cuando </a:t>
            </a:r>
            <a:r>
              <a:rPr lang="es-ES" sz="1000" b="1" i="1" dirty="0">
                <a:effectLst/>
                <a:latin typeface="Calibri" panose="020F0502020204030204" pitchFamily="34" charset="0"/>
                <a:ea typeface="Calibri" panose="020F0502020204030204" pitchFamily="34" charset="0"/>
              </a:rPr>
              <a:t>no hay capital disponible </a:t>
            </a:r>
            <a:r>
              <a:rPr lang="es-ES" sz="1000" dirty="0">
                <a:effectLst/>
                <a:latin typeface="Calibri" panose="020F0502020204030204" pitchFamily="34" charset="0"/>
                <a:ea typeface="Calibri" panose="020F0502020204030204" pitchFamily="34" charset="0"/>
              </a:rPr>
              <a:t>suficiente?: No considerado ya que con 100_000 euros </a:t>
            </a:r>
            <a:r>
              <a:rPr lang="es-ES" sz="1000" b="1" i="1" dirty="0">
                <a:effectLst/>
                <a:latin typeface="Calibri" panose="020F0502020204030204" pitchFamily="34" charset="0"/>
                <a:ea typeface="Calibri" panose="020F0502020204030204" pitchFamily="34" charset="0"/>
              </a:rPr>
              <a:t>nunca me llegan a pasar eso.</a:t>
            </a:r>
          </a:p>
          <a:p>
            <a:r>
              <a:rPr lang="es-ES" sz="1000" b="1" i="1" dirty="0">
                <a:latin typeface="Calibri" panose="020F0502020204030204" pitchFamily="34" charset="0"/>
                <a:ea typeface="Calibri" panose="020F0502020204030204" pitchFamily="34" charset="0"/>
              </a:rPr>
              <a:t>L</a:t>
            </a:r>
            <a:r>
              <a:rPr lang="es-ES" sz="1000" b="1" i="1" dirty="0">
                <a:effectLst/>
                <a:latin typeface="Calibri" panose="020F0502020204030204" pitchFamily="34" charset="0"/>
                <a:ea typeface="Calibri" panose="020F0502020204030204" pitchFamily="34" charset="0"/>
              </a:rPr>
              <a:t>ímites en la concentración de riesgo </a:t>
            </a:r>
            <a:r>
              <a:rPr lang="es-ES" sz="1000" dirty="0">
                <a:effectLst/>
                <a:latin typeface="Calibri" panose="020F0502020204030204" pitchFamily="34" charset="0"/>
                <a:ea typeface="Calibri" panose="020F0502020204030204" pitchFamily="34" charset="0"/>
              </a:rPr>
              <a:t>(% de capital asignado máximo).: Al ser los </a:t>
            </a:r>
            <a:r>
              <a:rPr lang="es-ES" sz="1000" b="1" i="1" dirty="0">
                <a:effectLst/>
                <a:latin typeface="Calibri" panose="020F0502020204030204" pitchFamily="34" charset="0"/>
                <a:ea typeface="Calibri" panose="020F0502020204030204" pitchFamily="34" charset="0"/>
              </a:rPr>
              <a:t>portafolios Porfolio_FG_1_df </a:t>
            </a:r>
            <a:r>
              <a:rPr lang="es-ES" sz="1000" dirty="0">
                <a:effectLst/>
                <a:latin typeface="Calibri" panose="020F0502020204030204" pitchFamily="34" charset="0"/>
                <a:ea typeface="Calibri" panose="020F0502020204030204" pitchFamily="34" charset="0"/>
              </a:rPr>
              <a:t>y Porfolio EW tan diversificados, este concepto ya lo tiene implícito. Recordar que Porfolio_FG_1_df elige el supuesto mejor precedido portafolio de EWP, IVP, GMVP, RP, HRP y varios DRP; los cuales limitan la concentración excesiva por materia prima.</a:t>
            </a:r>
          </a:p>
          <a:p>
            <a:r>
              <a:rPr lang="es-ES" sz="1000" dirty="0">
                <a:effectLst/>
                <a:latin typeface="Calibri" panose="020F0502020204030204" pitchFamily="34" charset="0"/>
                <a:ea typeface="Calibri" panose="020F0502020204030204" pitchFamily="34" charset="0"/>
              </a:rPr>
              <a:t>Determinar comisiones de compra – venta.: </a:t>
            </a:r>
            <a:r>
              <a:rPr lang="es-ES" sz="1000" b="1" i="1" dirty="0">
                <a:effectLst/>
                <a:latin typeface="Calibri" panose="020F0502020204030204" pitchFamily="34" charset="0"/>
                <a:ea typeface="Calibri" panose="020F0502020204030204" pitchFamily="34" charset="0"/>
              </a:rPr>
              <a:t>Comisiones 0,03 respecto al valor de compra o venta de las acciones</a:t>
            </a:r>
            <a:r>
              <a:rPr lang="es-ES" sz="1000" dirty="0">
                <a:effectLst/>
                <a:latin typeface="Calibri" panose="020F0502020204030204" pitchFamily="34" charset="0"/>
                <a:ea typeface="Calibri" panose="020F0502020204030204" pitchFamily="34" charset="0"/>
              </a:rPr>
              <a:t>. Los gastos de compra y venta se establecen a la venta, por simplificar. Evidentemente, esto se puede mejorar.</a:t>
            </a:r>
          </a:p>
          <a:p>
            <a:r>
              <a:rPr lang="es-ES" sz="1000" b="1" i="1" dirty="0">
                <a:effectLst/>
                <a:latin typeface="Calibri" panose="020F0502020204030204" pitchFamily="34" charset="0"/>
                <a:ea typeface="Calibri" panose="020F0502020204030204" pitchFamily="34" charset="0"/>
              </a:rPr>
              <a:t>Umbral de eficiencia</a:t>
            </a:r>
            <a:r>
              <a:rPr lang="es-ES" sz="1000" dirty="0">
                <a:effectLst/>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Capital inicial mínimo: </a:t>
            </a:r>
            <a:r>
              <a:rPr lang="es-ES" sz="1000" dirty="0">
                <a:effectLst/>
                <a:latin typeface="Calibri" panose="020F0502020204030204" pitchFamily="34" charset="0"/>
                <a:ea typeface="Calibri" panose="020F0502020204030204" pitchFamily="34" charset="0"/>
              </a:rPr>
              <a:t>No lo he estudiado. Con </a:t>
            </a:r>
            <a:r>
              <a:rPr lang="es-ES" sz="1000" b="1" i="1" dirty="0">
                <a:effectLst/>
                <a:latin typeface="Calibri" panose="020F0502020204030204" pitchFamily="34" charset="0"/>
                <a:ea typeface="Calibri" panose="020F0502020204030204" pitchFamily="34" charset="0"/>
              </a:rPr>
              <a:t>100.000 dólares </a:t>
            </a:r>
            <a:r>
              <a:rPr lang="es-ES" sz="1000" dirty="0">
                <a:effectLst/>
                <a:latin typeface="Calibri" panose="020F0502020204030204" pitchFamily="34" charset="0"/>
                <a:ea typeface="Calibri" panose="020F0502020204030204" pitchFamily="34" charset="0"/>
              </a:rPr>
              <a:t>se ve ganancias.</a:t>
            </a:r>
          </a:p>
          <a:p>
            <a:r>
              <a:rPr lang="es-ES" sz="1000" b="1" i="1" dirty="0">
                <a:effectLst/>
                <a:latin typeface="Calibri" panose="020F0502020204030204" pitchFamily="34" charset="0"/>
                <a:ea typeface="Calibri" panose="020F0502020204030204" pitchFamily="34" charset="0"/>
              </a:rPr>
              <a:t>Umbral de arrastre</a:t>
            </a:r>
            <a:r>
              <a:rPr lang="es-ES" sz="1000" dirty="0">
                <a:effectLst/>
                <a:latin typeface="Calibri" panose="020F0502020204030204" pitchFamily="34" charset="0"/>
                <a:ea typeface="Calibri" panose="020F0502020204030204" pitchFamily="34" charset="0"/>
              </a:rPr>
              <a:t>: Punto en el que las compras o ventas afectarían al mercado.: </a:t>
            </a:r>
            <a:r>
              <a:rPr lang="es-ES" sz="1000" b="1" i="1" dirty="0">
                <a:effectLst/>
                <a:latin typeface="Calibri" panose="020F0502020204030204" pitchFamily="34" charset="0"/>
                <a:ea typeface="Calibri" panose="020F0502020204030204" pitchFamily="34" charset="0"/>
              </a:rPr>
              <a:t>No se ha calculado</a:t>
            </a:r>
            <a:r>
              <a:rPr lang="es-ES" sz="1000" dirty="0">
                <a:effectLst/>
                <a:latin typeface="Calibri" panose="020F0502020204030204" pitchFamily="34" charset="0"/>
                <a:ea typeface="Calibri" panose="020F0502020204030204" pitchFamily="34" charset="0"/>
              </a:rPr>
              <a:t>; ni se cómo se puede calcular o determinar en este tipo de inversión</a:t>
            </a:r>
          </a:p>
          <a:p>
            <a:r>
              <a:rPr lang="es-ES" sz="1000" b="1" i="1" dirty="0">
                <a:effectLst/>
                <a:latin typeface="Calibri" panose="020F0502020204030204" pitchFamily="34" charset="0"/>
                <a:ea typeface="Calibri" panose="020F0502020204030204" pitchFamily="34" charset="0"/>
              </a:rPr>
              <a:t>Tipo de órdenes </a:t>
            </a:r>
            <a:r>
              <a:rPr lang="es-ES" sz="1000" dirty="0">
                <a:effectLst/>
                <a:latin typeface="Calibri" panose="020F0502020204030204" pitchFamily="34" charset="0"/>
                <a:ea typeface="Calibri" panose="020F0502020204030204" pitchFamily="34" charset="0"/>
              </a:rPr>
              <a:t>a introducir en el mercado. ¿Cómo eliminas la suposición de ejecución? Son todo </a:t>
            </a:r>
            <a:r>
              <a:rPr lang="es-ES" sz="1000" b="1" i="1" dirty="0">
                <a:effectLst/>
                <a:latin typeface="Calibri" panose="020F0502020204030204" pitchFamily="34" charset="0"/>
                <a:ea typeface="Calibri" panose="020F0502020204030204" pitchFamily="34" charset="0"/>
              </a:rPr>
              <a:t>órdenes a largo </a:t>
            </a:r>
            <a:r>
              <a:rPr lang="es-ES" sz="1000" dirty="0">
                <a:effectLst/>
                <a:latin typeface="Calibri" panose="020F0502020204030204" pitchFamily="34" charset="0"/>
                <a:ea typeface="Calibri" panose="020F0502020204030204" pitchFamily="34" charset="0"/>
              </a:rPr>
              <a:t>ya que considero </a:t>
            </a:r>
            <a:r>
              <a:rPr lang="es-ES" sz="1000" dirty="0" err="1">
                <a:effectLst/>
                <a:latin typeface="Calibri" panose="020F0502020204030204" pitchFamily="34" charset="0"/>
                <a:ea typeface="Calibri" panose="020F0502020204030204" pitchFamily="34" charset="0"/>
              </a:rPr>
              <a:t>ETCs</a:t>
            </a:r>
            <a:r>
              <a:rPr lang="es-ES" sz="1000" dirty="0">
                <a:effectLst/>
                <a:latin typeface="Calibri" panose="020F0502020204030204" pitchFamily="34" charset="0"/>
                <a:ea typeface="Calibri" panose="020F0502020204030204" pitchFamily="34" charset="0"/>
              </a:rPr>
              <a:t>. </a:t>
            </a:r>
          </a:p>
          <a:p>
            <a:r>
              <a:rPr lang="es-ES" sz="1000" dirty="0">
                <a:effectLst/>
                <a:latin typeface="Calibri" panose="020F0502020204030204" pitchFamily="34" charset="0"/>
                <a:ea typeface="Calibri" panose="020F0502020204030204" pitchFamily="34" charset="0"/>
              </a:rPr>
              <a:t>Gestión de la tesorería: Se ve la evolución en las gráficas de patrimonio</a:t>
            </a:r>
          </a:p>
          <a:p>
            <a:r>
              <a:rPr lang="es-ES" sz="1000" dirty="0">
                <a:effectLst/>
                <a:latin typeface="Calibri" panose="020F0502020204030204" pitchFamily="34" charset="0"/>
                <a:ea typeface="Calibri" panose="020F0502020204030204" pitchFamily="34" charset="0"/>
              </a:rPr>
              <a:t>¿Con cuanto cuánto capital trabajamos? No podemos suponer dinero infinito. : 100_000 dólares</a:t>
            </a:r>
          </a:p>
          <a:p>
            <a:r>
              <a:rPr lang="es-ES" sz="1000" b="1" i="1" dirty="0">
                <a:effectLst/>
                <a:latin typeface="Calibri" panose="020F0502020204030204" pitchFamily="34" charset="0"/>
                <a:ea typeface="Calibri" panose="020F0502020204030204" pitchFamily="34" charset="0"/>
              </a:rPr>
              <a:t>¿Reinvertimos los beneficios? Si</a:t>
            </a:r>
          </a:p>
          <a:p>
            <a:r>
              <a:rPr lang="es-ES" sz="1000" dirty="0">
                <a:effectLst/>
                <a:latin typeface="Calibri" panose="020F0502020204030204" pitchFamily="34" charset="0"/>
                <a:ea typeface="Calibri" panose="020F0502020204030204" pitchFamily="34" charset="0"/>
              </a:rPr>
              <a:t>¿Mantenemos un % de </a:t>
            </a:r>
            <a:r>
              <a:rPr lang="es-ES" sz="1000" b="1" i="1" dirty="0">
                <a:effectLst/>
                <a:latin typeface="Calibri" panose="020F0502020204030204" pitchFamily="34" charset="0"/>
                <a:ea typeface="Calibri" panose="020F0502020204030204" pitchFamily="34" charset="0"/>
              </a:rPr>
              <a:t>dinero líquido </a:t>
            </a:r>
            <a:r>
              <a:rPr lang="es-ES" sz="1000" dirty="0">
                <a:effectLst/>
                <a:latin typeface="Calibri" panose="020F0502020204030204" pitchFamily="34" charset="0"/>
                <a:ea typeface="Calibri" panose="020F0502020204030204" pitchFamily="34" charset="0"/>
              </a:rPr>
              <a:t>para el pago de las comisiones?: Si, el </a:t>
            </a:r>
            <a:r>
              <a:rPr lang="es-ES" sz="1000" b="1" i="1" dirty="0">
                <a:effectLst/>
                <a:latin typeface="Calibri" panose="020F0502020204030204" pitchFamily="34" charset="0"/>
                <a:ea typeface="Calibri" panose="020F0502020204030204" pitchFamily="34" charset="0"/>
              </a:rPr>
              <a:t>10% o más del capital disponible</a:t>
            </a:r>
            <a:r>
              <a:rPr lang="es-ES" sz="1000" dirty="0">
                <a:effectLst/>
                <a:latin typeface="Calibri" panose="020F0502020204030204" pitchFamily="34" charset="0"/>
                <a:ea typeface="Calibri" panose="020F0502020204030204" pitchFamily="34" charset="0"/>
              </a:rPr>
              <a:t>. Invierto como máximo el 90% del patrimonio.</a:t>
            </a:r>
          </a:p>
          <a:p>
            <a:r>
              <a:rPr lang="es-ES" sz="1000" dirty="0">
                <a:effectLst/>
                <a:latin typeface="Calibri" panose="020F0502020204030204" pitchFamily="34" charset="0"/>
                <a:ea typeface="Calibri" panose="020F0502020204030204" pitchFamily="34" charset="0"/>
              </a:rPr>
              <a:t>Determinar la ventana de datos con la que realizamos los cálculos (estática – dinámica): Para ver este </a:t>
            </a:r>
            <a:r>
              <a:rPr lang="es-ES" sz="1000" dirty="0" err="1">
                <a:effectLst/>
                <a:latin typeface="Calibri" panose="020F0502020204030204" pitchFamily="34" charset="0"/>
                <a:ea typeface="Calibri" panose="020F0502020204030204" pitchFamily="34" charset="0"/>
              </a:rPr>
              <a:t>backtest</a:t>
            </a:r>
            <a:r>
              <a:rPr lang="es-ES" sz="1000" dirty="0">
                <a:effectLst/>
                <a:latin typeface="Calibri" panose="020F0502020204030204" pitchFamily="34" charset="0"/>
                <a:ea typeface="Calibri" panose="020F0502020204030204" pitchFamily="34" charset="0"/>
              </a:rPr>
              <a:t>, es la evolución del precio. Con los parámetros (en formato </a:t>
            </a:r>
            <a:r>
              <a:rPr lang="es-ES" sz="1000" dirty="0" err="1">
                <a:effectLst/>
                <a:latin typeface="Calibri" panose="020F0502020204030204" pitchFamily="34" charset="0"/>
                <a:ea typeface="Calibri" panose="020F0502020204030204" pitchFamily="34" charset="0"/>
              </a:rPr>
              <a:t>datetime</a:t>
            </a:r>
            <a:r>
              <a:rPr lang="es-ES" sz="1000" dirty="0">
                <a:effectLst/>
                <a:latin typeface="Calibri" panose="020F0502020204030204" pitchFamily="34" charset="0"/>
                <a:ea typeface="Calibri" panose="020F0502020204030204" pitchFamily="34" charset="0"/>
              </a:rPr>
              <a:t>, se establece cuando quiero que se ejecute el ejemplo en el rango de (</a:t>
            </a:r>
            <a:r>
              <a:rPr lang="es-ES" sz="1000" b="1" i="1" dirty="0" err="1">
                <a:effectLst/>
                <a:latin typeface="Calibri" panose="020F0502020204030204" pitchFamily="34" charset="0"/>
                <a:ea typeface="Calibri" panose="020F0502020204030204" pitchFamily="34" charset="0"/>
              </a:rPr>
              <a:t>year</a:t>
            </a:r>
            <a:r>
              <a:rPr lang="es-ES" sz="1000" b="1" i="1" dirty="0">
                <a:effectLst/>
                <a:latin typeface="Calibri" panose="020F0502020204030204" pitchFamily="34" charset="0"/>
                <a:ea typeface="Calibri" panose="020F0502020204030204" pitchFamily="34" charset="0"/>
              </a:rPr>
              <a:t>=2016, </a:t>
            </a:r>
            <a:r>
              <a:rPr lang="es-ES" sz="1000" b="1" i="1" dirty="0" err="1">
                <a:effectLst/>
                <a:latin typeface="Calibri" panose="020F0502020204030204" pitchFamily="34" charset="0"/>
                <a:ea typeface="Calibri" panose="020F0502020204030204" pitchFamily="34" charset="0"/>
              </a:rPr>
              <a:t>month</a:t>
            </a:r>
            <a:r>
              <a:rPr lang="es-ES" sz="1000" b="1" i="1" dirty="0">
                <a:effectLst/>
                <a:latin typeface="Calibri" panose="020F0502020204030204" pitchFamily="34" charset="0"/>
                <a:ea typeface="Calibri" panose="020F0502020204030204" pitchFamily="34" charset="0"/>
              </a:rPr>
              <a:t>=6, </a:t>
            </a:r>
            <a:r>
              <a:rPr lang="es-ES" sz="1000" b="1" i="1" dirty="0" err="1">
                <a:effectLst/>
                <a:latin typeface="Calibri" panose="020F0502020204030204" pitchFamily="34" charset="0"/>
                <a:ea typeface="Calibri" panose="020F0502020204030204" pitchFamily="34" charset="0"/>
              </a:rPr>
              <a:t>day</a:t>
            </a:r>
            <a:r>
              <a:rPr lang="es-ES" sz="1000" b="1" i="1" dirty="0">
                <a:effectLst/>
                <a:latin typeface="Calibri" panose="020F0502020204030204" pitchFamily="34" charset="0"/>
                <a:ea typeface="Calibri" panose="020F0502020204030204" pitchFamily="34" charset="0"/>
              </a:rPr>
              <a:t>=1) a (</a:t>
            </a:r>
            <a:r>
              <a:rPr lang="es-ES" sz="1000" b="1" i="1" dirty="0" err="1">
                <a:effectLst/>
                <a:latin typeface="Calibri" panose="020F0502020204030204" pitchFamily="34" charset="0"/>
                <a:ea typeface="Calibri" panose="020F0502020204030204" pitchFamily="34" charset="0"/>
              </a:rPr>
              <a:t>year</a:t>
            </a:r>
            <a:r>
              <a:rPr lang="es-ES" sz="1000" b="1" i="1" dirty="0">
                <a:effectLst/>
                <a:latin typeface="Calibri" panose="020F0502020204030204" pitchFamily="34" charset="0"/>
                <a:ea typeface="Calibri" panose="020F0502020204030204" pitchFamily="34" charset="0"/>
              </a:rPr>
              <a:t>=2021, </a:t>
            </a:r>
            <a:r>
              <a:rPr lang="es-ES" sz="1000" b="1" i="1" dirty="0" err="1">
                <a:effectLst/>
                <a:latin typeface="Calibri" panose="020F0502020204030204" pitchFamily="34" charset="0"/>
                <a:ea typeface="Calibri" panose="020F0502020204030204" pitchFamily="34" charset="0"/>
              </a:rPr>
              <a:t>month</a:t>
            </a:r>
            <a:r>
              <a:rPr lang="es-ES" sz="1000" b="1" i="1" dirty="0">
                <a:effectLst/>
                <a:latin typeface="Calibri" panose="020F0502020204030204" pitchFamily="34" charset="0"/>
                <a:ea typeface="Calibri" panose="020F0502020204030204" pitchFamily="34" charset="0"/>
              </a:rPr>
              <a:t>=4, </a:t>
            </a:r>
            <a:r>
              <a:rPr lang="es-ES" sz="1000" b="1" i="1" dirty="0" err="1">
                <a:effectLst/>
                <a:latin typeface="Calibri" panose="020F0502020204030204" pitchFamily="34" charset="0"/>
                <a:ea typeface="Calibri" panose="020F0502020204030204" pitchFamily="34" charset="0"/>
              </a:rPr>
              <a:t>day</a:t>
            </a:r>
            <a:r>
              <a:rPr lang="es-ES" sz="1000" b="1" i="1" dirty="0">
                <a:effectLst/>
                <a:latin typeface="Calibri" panose="020F0502020204030204" pitchFamily="34" charset="0"/>
                <a:ea typeface="Calibri" panose="020F0502020204030204" pitchFamily="34" charset="0"/>
              </a:rPr>
              <a:t>=27)</a:t>
            </a:r>
            <a:r>
              <a:rPr lang="es-ES" sz="1000" dirty="0">
                <a:effectLst/>
                <a:latin typeface="Calibri" panose="020F0502020204030204" pitchFamily="34" charset="0"/>
                <a:ea typeface="Calibri" panose="020F0502020204030204" pitchFamily="34" charset="0"/>
              </a:rPr>
              <a:t>. Se pueden hacer todo tipo de comparativas temporales </a:t>
            </a:r>
            <a:r>
              <a:rPr lang="es-ES" sz="1000" dirty="0" err="1">
                <a:effectLst/>
                <a:latin typeface="Calibri" panose="020F0502020204030204" pitchFamily="34" charset="0"/>
                <a:ea typeface="Calibri" panose="020F0502020204030204" pitchFamily="34" charset="0"/>
              </a:rPr>
              <a:t>asi</a:t>
            </a:r>
            <a:r>
              <a:rPr lang="es-ES" sz="1000" dirty="0">
                <a:effectLst/>
                <a:latin typeface="Calibri" panose="020F0502020204030204" pitchFamily="34" charset="0"/>
                <a:ea typeface="Calibri" panose="020F0502020204030204" pitchFamily="34" charset="0"/>
              </a:rPr>
              <a:t>. Ya se </a:t>
            </a:r>
            <a:r>
              <a:rPr lang="es-ES" sz="1000" dirty="0" err="1">
                <a:effectLst/>
                <a:latin typeface="Calibri" panose="020F0502020204030204" pitchFamily="34" charset="0"/>
                <a:ea typeface="Calibri" panose="020F0502020204030204" pitchFamily="34" charset="0"/>
              </a:rPr>
              <a:t>establecio</a:t>
            </a:r>
            <a:r>
              <a:rPr lang="es-ES" sz="1000" dirty="0">
                <a:effectLst/>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a 65 </a:t>
            </a:r>
            <a:r>
              <a:rPr lang="es-ES" sz="1000" b="1" i="1" dirty="0" err="1">
                <a:effectLst/>
                <a:latin typeface="Calibri" panose="020F0502020204030204" pitchFamily="34" charset="0"/>
                <a:ea typeface="Calibri" panose="020F0502020204030204" pitchFamily="34" charset="0"/>
              </a:rPr>
              <a:t>dias</a:t>
            </a:r>
            <a:r>
              <a:rPr lang="es-ES" sz="1000" b="1" i="1" dirty="0">
                <a:effectLst/>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el hacer la matriz de correlaciones y covarianzas. Y la razón de 65 es porque en las clases de Marcos Aza se usaba siempre como ejemplo 65 días de histórico. </a:t>
            </a:r>
          </a:p>
          <a:p>
            <a:r>
              <a:rPr lang="es-ES" sz="1000" dirty="0">
                <a:effectLst/>
                <a:latin typeface="Calibri" panose="020F0502020204030204" pitchFamily="34" charset="0"/>
                <a:ea typeface="Calibri" panose="020F0502020204030204" pitchFamily="34" charset="0"/>
              </a:rPr>
              <a:t>Determinar tipo de </a:t>
            </a:r>
            <a:r>
              <a:rPr lang="es-ES" sz="1000" b="1" i="1" dirty="0">
                <a:effectLst/>
                <a:latin typeface="Calibri" panose="020F0502020204030204" pitchFamily="34" charset="0"/>
                <a:ea typeface="Calibri" panose="020F0502020204030204" pitchFamily="34" charset="0"/>
              </a:rPr>
              <a:t>stop </a:t>
            </a:r>
            <a:r>
              <a:rPr lang="es-ES" sz="1000" b="1" i="1" dirty="0" err="1">
                <a:effectLst/>
                <a:latin typeface="Calibri" panose="020F0502020204030204" pitchFamily="34" charset="0"/>
                <a:ea typeface="Calibri" panose="020F0502020204030204" pitchFamily="34" charset="0"/>
              </a:rPr>
              <a:t>loss</a:t>
            </a:r>
            <a:r>
              <a:rPr lang="es-ES" sz="1000" b="1" i="1" dirty="0">
                <a:effectLst/>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(o justificar su no existencia).: </a:t>
            </a:r>
            <a:r>
              <a:rPr lang="es-ES" sz="1000" b="1" i="1" dirty="0">
                <a:effectLst/>
                <a:latin typeface="Calibri" panose="020F0502020204030204" pitchFamily="34" charset="0"/>
                <a:ea typeface="Calibri" panose="020F0502020204030204" pitchFamily="34" charset="0"/>
              </a:rPr>
              <a:t>No realizado</a:t>
            </a:r>
          </a:p>
          <a:p>
            <a:r>
              <a:rPr lang="es-ES" sz="1000" dirty="0">
                <a:effectLst/>
                <a:latin typeface="Calibri" panose="020F0502020204030204" pitchFamily="34" charset="0"/>
                <a:ea typeface="Calibri" panose="020F0502020204030204" pitchFamily="34" charset="0"/>
              </a:rPr>
              <a:t>Gestión del </a:t>
            </a:r>
            <a:r>
              <a:rPr lang="es-ES" sz="1000" b="1" i="1" dirty="0">
                <a:effectLst/>
                <a:latin typeface="Calibri" panose="020F0502020204030204" pitchFamily="34" charset="0"/>
                <a:ea typeface="Calibri" panose="020F0502020204030204" pitchFamily="34" charset="0"/>
              </a:rPr>
              <a:t>riesgo divisa: No realizado</a:t>
            </a:r>
          </a:p>
          <a:p>
            <a:r>
              <a:rPr lang="es-ES" sz="1000" dirty="0">
                <a:effectLst/>
                <a:latin typeface="Calibri" panose="020F0502020204030204" pitchFamily="34" charset="0"/>
                <a:ea typeface="Calibri" panose="020F0502020204030204" pitchFamily="34" charset="0"/>
              </a:rPr>
              <a:t>¿Qué hacer cuando no hay capital disponible suficiente? No he implementado nada en especial sobre este punto.</a:t>
            </a:r>
          </a:p>
          <a:p>
            <a:r>
              <a:rPr lang="es-ES" sz="1000" dirty="0">
                <a:effectLst/>
                <a:latin typeface="Calibri" panose="020F0502020204030204" pitchFamily="34" charset="0"/>
                <a:ea typeface="Calibri" panose="020F0502020204030204" pitchFamily="34" charset="0"/>
              </a:rPr>
              <a:t>Determinar límites en la concentración de riesgo (% de capital asignado máximo). No he desarrollado explícitamente esta sección. La clara diversificación por los </a:t>
            </a:r>
            <a:r>
              <a:rPr lang="es-ES" sz="1000" dirty="0" err="1">
                <a:effectLst/>
                <a:latin typeface="Calibri" panose="020F0502020204030204" pitchFamily="34" charset="0"/>
                <a:ea typeface="Calibri" panose="020F0502020204030204" pitchFamily="34" charset="0"/>
              </a:rPr>
              <a:t>direntes</a:t>
            </a:r>
            <a:r>
              <a:rPr lang="es-ES" sz="1000" dirty="0">
                <a:effectLst/>
                <a:latin typeface="Calibri" panose="020F0502020204030204" pitchFamily="34" charset="0"/>
                <a:ea typeface="Calibri" panose="020F0502020204030204" pitchFamily="34" charset="0"/>
              </a:rPr>
              <a:t> portafolios que uso, establece límites a esta concentración por definición. </a:t>
            </a:r>
          </a:p>
          <a:p>
            <a:r>
              <a:rPr lang="es-ES" sz="1000" dirty="0">
                <a:effectLst/>
                <a:latin typeface="Calibri" panose="020F0502020204030204" pitchFamily="34" charset="0"/>
                <a:ea typeface="Calibri" panose="020F0502020204030204" pitchFamily="34" charset="0"/>
              </a:rPr>
              <a:t>No se ha calculado en este </a:t>
            </a:r>
            <a:r>
              <a:rPr lang="es-ES" sz="1000" dirty="0" err="1">
                <a:effectLst/>
                <a:latin typeface="Calibri" panose="020F0502020204030204" pitchFamily="34" charset="0"/>
                <a:ea typeface="Calibri" panose="020F0502020204030204" pitchFamily="34" charset="0"/>
              </a:rPr>
              <a:t>backtest</a:t>
            </a:r>
            <a:r>
              <a:rPr lang="es-ES" sz="1000" dirty="0">
                <a:effectLst/>
                <a:latin typeface="Calibri" panose="020F0502020204030204" pitchFamily="34" charset="0"/>
                <a:ea typeface="Calibri" panose="020F0502020204030204" pitchFamily="34" charset="0"/>
              </a:rPr>
              <a:t> ningún umbral de eficiencia.</a:t>
            </a:r>
          </a:p>
          <a:p>
            <a:r>
              <a:rPr lang="es-ES" sz="1000" dirty="0">
                <a:effectLst/>
                <a:latin typeface="Calibri" panose="020F0502020204030204" pitchFamily="34" charset="0"/>
                <a:ea typeface="Calibri" panose="020F0502020204030204" pitchFamily="34" charset="0"/>
              </a:rPr>
              <a:t>No se ha calculado en este </a:t>
            </a:r>
            <a:r>
              <a:rPr lang="es-ES" sz="1000" dirty="0" err="1">
                <a:effectLst/>
                <a:latin typeface="Calibri" panose="020F0502020204030204" pitchFamily="34" charset="0"/>
                <a:ea typeface="Calibri" panose="020F0502020204030204" pitchFamily="34" charset="0"/>
              </a:rPr>
              <a:t>backtest</a:t>
            </a:r>
            <a:r>
              <a:rPr lang="es-ES" sz="1000" dirty="0">
                <a:effectLst/>
                <a:latin typeface="Calibri" panose="020F0502020204030204" pitchFamily="34" charset="0"/>
                <a:ea typeface="Calibri" panose="020F0502020204030204" pitchFamily="34" charset="0"/>
              </a:rPr>
              <a:t> ningún umbral de arrastre</a:t>
            </a:r>
          </a:p>
          <a:p>
            <a:r>
              <a:rPr lang="es-ES" sz="1000" dirty="0">
                <a:effectLst/>
                <a:latin typeface="Calibri" panose="020F0502020204030204" pitchFamily="34" charset="0"/>
                <a:ea typeface="Calibri" panose="020F0502020204030204" pitchFamily="34" charset="0"/>
              </a:rPr>
              <a:t>No se ha creado nada especial para la gestión de tesorería, no obstante, se ve en las gráficas lo que se tiene de efectivo cada momento y cuanto se tiene invertido en cada momento.</a:t>
            </a:r>
          </a:p>
          <a:p>
            <a:r>
              <a:rPr lang="es-ES" sz="1000" dirty="0">
                <a:effectLst/>
                <a:latin typeface="Calibri" panose="020F0502020204030204" pitchFamily="34" charset="0"/>
                <a:ea typeface="Calibri" panose="020F0502020204030204" pitchFamily="34" charset="0"/>
              </a:rPr>
              <a:t>Como un resumen de cálculo de flujos y beneficios ver siguientes  </a:t>
            </a:r>
            <a:r>
              <a:rPr lang="es-ES" sz="1000" b="1" i="1" dirty="0">
                <a:effectLst/>
                <a:latin typeface="Calibri" panose="020F0502020204030204" pitchFamily="34" charset="0"/>
                <a:ea typeface="Calibri" panose="020F0502020204030204" pitchFamily="34" charset="0"/>
              </a:rPr>
              <a:t>graficas de evolución de inversiones, efectivo y patrimonio</a:t>
            </a:r>
            <a:r>
              <a:rPr lang="es-ES" sz="1000" b="1" u="sng" dirty="0">
                <a:effectLst/>
                <a:latin typeface="Calibri" panose="020F0502020204030204" pitchFamily="34" charset="0"/>
                <a:ea typeface="Calibri" panose="020F0502020204030204" pitchFamily="34" charset="0"/>
              </a:rPr>
              <a:t>.</a:t>
            </a:r>
          </a:p>
          <a:p>
            <a:endParaRPr lang="es-ES" sz="1800" dirty="0">
              <a:effectLst/>
              <a:latin typeface="Calibri" panose="020F0502020204030204" pitchFamily="34" charset="0"/>
              <a:ea typeface="Calibri" panose="020F0502020204030204" pitchFamily="34" charset="0"/>
            </a:endParaRPr>
          </a:p>
          <a:p>
            <a:br>
              <a:rPr lang="es-ES" sz="2000" b="1" dirty="0">
                <a:solidFill>
                  <a:schemeClr val="dk1"/>
                </a:solidFill>
              </a:rPr>
            </a:br>
            <a:endParaRPr lang="fi-FI" sz="2000" dirty="0"/>
          </a:p>
        </p:txBody>
      </p:sp>
    </p:spTree>
    <p:extLst>
      <p:ext uri="{BB962C8B-B14F-4D97-AF65-F5344CB8AC3E}">
        <p14:creationId xmlns:p14="http://schemas.microsoft.com/office/powerpoint/2010/main" val="1471589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18</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270770" y="861134"/>
            <a:ext cx="8229600" cy="578823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br>
              <a:rPr lang="es-ES" sz="2000" dirty="0"/>
            </a:br>
            <a:br>
              <a:rPr lang="es-ES" sz="2000" b="1" dirty="0">
                <a:solidFill>
                  <a:schemeClr val="dk1"/>
                </a:solidFill>
              </a:rPr>
            </a:br>
            <a:r>
              <a:rPr lang="es-ES" sz="2000" b="1" dirty="0">
                <a:solidFill>
                  <a:srgbClr val="1F4D78"/>
                </a:solidFill>
                <a:latin typeface="Calibri Light" panose="020F0302020204030204" pitchFamily="34" charset="0"/>
                <a:cs typeface="Times New Roman" panose="02020603050405020304" pitchFamily="18" charset="0"/>
                <a:sym typeface="Arial"/>
              </a:rPr>
              <a:t>RESULTADOS ( PERIODO TRAIN Y TEST). ALGORITMO DE INVERSION. </a:t>
            </a:r>
            <a:r>
              <a:rPr lang="es-ES" sz="2000" dirty="0">
                <a:solidFill>
                  <a:srgbClr val="0070C0"/>
                </a:solidFill>
                <a:effectLst/>
                <a:latin typeface="Calibri" panose="020F0502020204030204" pitchFamily="34" charset="0"/>
                <a:ea typeface="Calibri" panose="020F0502020204030204" pitchFamily="34" charset="0"/>
              </a:rPr>
              <a:t>Sección 5. </a:t>
            </a:r>
            <a:endParaRPr lang="es-ES" sz="2000" b="1" dirty="0">
              <a:solidFill>
                <a:schemeClr val="dk1"/>
              </a:solidFill>
            </a:endParaRPr>
          </a:p>
          <a:p>
            <a:r>
              <a:rPr lang="es-ES" sz="1800" dirty="0">
                <a:effectLst/>
                <a:latin typeface="Calibri" panose="020F0502020204030204" pitchFamily="34" charset="0"/>
                <a:ea typeface="Calibri" panose="020F0502020204030204" pitchFamily="34" charset="0"/>
              </a:rPr>
              <a:t>Diseño de algoritmo de Inversión con modelo de Pesos Porfolio_FG_6 como si fueran acciones/ fondos o invertimos como futuros. (</a:t>
            </a:r>
            <a:r>
              <a:rPr lang="es-ES" sz="1800" dirty="0">
                <a:latin typeface="Calibri" panose="020F0502020204030204" pitchFamily="34" charset="0"/>
                <a:ea typeface="Calibri" panose="020F0502020204030204" pitchFamily="34" charset="0"/>
              </a:rPr>
              <a:t>R</a:t>
            </a:r>
            <a:r>
              <a:rPr lang="es-ES" sz="1800" dirty="0">
                <a:effectLst/>
                <a:latin typeface="Calibri" panose="020F0502020204030204" pitchFamily="34" charset="0"/>
                <a:ea typeface="Calibri" panose="020F0502020204030204" pitchFamily="34" charset="0"/>
              </a:rPr>
              <a:t>ango temporal </a:t>
            </a:r>
            <a:r>
              <a:rPr lang="es-ES" sz="1800" dirty="0" err="1">
                <a:effectLst/>
                <a:latin typeface="Calibri" panose="020F0502020204030204" pitchFamily="34" charset="0"/>
                <a:ea typeface="Calibri" panose="020F0502020204030204" pitchFamily="34" charset="0"/>
              </a:rPr>
              <a:t>train</a:t>
            </a:r>
            <a:r>
              <a:rPr lang="es-ES" sz="1800" dirty="0">
                <a:effectLst/>
                <a:latin typeface="Calibri" panose="020F0502020204030204" pitchFamily="34" charset="0"/>
                <a:ea typeface="Calibri" panose="020F0502020204030204" pitchFamily="34" charset="0"/>
              </a:rPr>
              <a:t> y test)</a:t>
            </a:r>
            <a:endParaRPr lang="fi-FI" sz="1800" dirty="0">
              <a:latin typeface="Calibri" panose="020F0502020204030204" pitchFamily="34" charset="0"/>
              <a:ea typeface="Calibri" panose="020F0502020204030204" pitchFamily="34" charset="0"/>
            </a:endParaRPr>
          </a:p>
          <a:p>
            <a:r>
              <a:rPr lang="es-ES" sz="1800" dirty="0">
                <a:effectLst/>
                <a:latin typeface="Calibri" panose="020F0502020204030204" pitchFamily="34" charset="0"/>
                <a:ea typeface="Calibri" panose="020F0502020204030204" pitchFamily="34" charset="0"/>
              </a:rPr>
              <a:t>(Ver sección 10.6.2. punto 5.9, 5.10 y 5.11 para más información detallada)</a:t>
            </a:r>
            <a:endParaRPr lang="fi-FI" sz="1800" dirty="0">
              <a:latin typeface="Calibri" panose="020F0502020204030204" pitchFamily="34" charset="0"/>
              <a:ea typeface="Calibri" panose="020F0502020204030204" pitchFamily="34" charset="0"/>
            </a:endParaRPr>
          </a:p>
          <a:p>
            <a:r>
              <a:rPr lang="es-ES" sz="1000" b="1" u="sng" dirty="0">
                <a:effectLst/>
                <a:latin typeface="Calibri" panose="020F0502020204030204" pitchFamily="34" charset="0"/>
                <a:ea typeface="Calibri" panose="020F0502020204030204" pitchFamily="34" charset="0"/>
              </a:rPr>
              <a:t>Sección 6.1 Invertir en forma de </a:t>
            </a:r>
            <a:r>
              <a:rPr lang="es-ES" sz="1000" b="1" u="sng" dirty="0" err="1">
                <a:effectLst/>
                <a:latin typeface="Calibri" panose="020F0502020204030204" pitchFamily="34" charset="0"/>
                <a:ea typeface="Calibri" panose="020F0502020204030204" pitchFamily="34" charset="0"/>
              </a:rPr>
              <a:t>ETCs</a:t>
            </a:r>
            <a:r>
              <a:rPr lang="es-ES" sz="1000" b="1" u="sng" dirty="0">
                <a:effectLst/>
                <a:latin typeface="Calibri" panose="020F0502020204030204" pitchFamily="34" charset="0"/>
                <a:ea typeface="Calibri" panose="020F0502020204030204" pitchFamily="34" charset="0"/>
              </a:rPr>
              <a:t>.</a:t>
            </a:r>
          </a:p>
          <a:p>
            <a:endParaRPr lang="es-ES" sz="1000" dirty="0">
              <a:latin typeface="Calibri" panose="020F0502020204030204" pitchFamily="34" charset="0"/>
              <a:ea typeface="Calibri" panose="020F0502020204030204" pitchFamily="34" charset="0"/>
            </a:endParaRPr>
          </a:p>
          <a:p>
            <a:r>
              <a:rPr lang="es-ES" sz="1000" b="1" i="1" dirty="0">
                <a:effectLst/>
                <a:latin typeface="Calibri" panose="020F0502020204030204" pitchFamily="34" charset="0"/>
                <a:ea typeface="Calibri" panose="020F0502020204030204" pitchFamily="34" charset="0"/>
              </a:rPr>
              <a:t>Criterio de reasignación</a:t>
            </a:r>
            <a:r>
              <a:rPr lang="es-ES" sz="1000" dirty="0">
                <a:effectLst/>
                <a:latin typeface="Calibri" panose="020F0502020204030204" pitchFamily="34" charset="0"/>
                <a:ea typeface="Calibri" panose="020F0502020204030204" pitchFamily="34" charset="0"/>
              </a:rPr>
              <a:t>.: Según los pesos que me dan los algoritmos Porfolio_FG_1_df y Porfolio EW </a:t>
            </a:r>
            <a:r>
              <a:rPr lang="es-ES" sz="1000" b="1" i="1" dirty="0">
                <a:effectLst/>
                <a:latin typeface="Calibri" panose="020F0502020204030204" pitchFamily="34" charset="0"/>
                <a:ea typeface="Calibri" panose="020F0502020204030204" pitchFamily="34" charset="0"/>
              </a:rPr>
              <a:t>cada 15 días</a:t>
            </a:r>
            <a:r>
              <a:rPr lang="es-ES" sz="1000" b="1" u="sng" dirty="0">
                <a:effectLst/>
                <a:latin typeface="Calibri" panose="020F0502020204030204" pitchFamily="34" charset="0"/>
                <a:ea typeface="Calibri" panose="020F0502020204030204" pitchFamily="34" charset="0"/>
              </a:rPr>
              <a:t>.  </a:t>
            </a:r>
          </a:p>
          <a:p>
            <a:r>
              <a:rPr lang="es-ES" sz="1000" dirty="0">
                <a:effectLst/>
                <a:latin typeface="Calibri" panose="020F0502020204030204" pitchFamily="34" charset="0"/>
                <a:ea typeface="Calibri" panose="020F0502020204030204" pitchFamily="34" charset="0"/>
              </a:rPr>
              <a:t>¿Qué hacer cuando </a:t>
            </a:r>
            <a:r>
              <a:rPr lang="es-ES" sz="1000" b="1" i="1" dirty="0">
                <a:effectLst/>
                <a:latin typeface="Calibri" panose="020F0502020204030204" pitchFamily="34" charset="0"/>
                <a:ea typeface="Calibri" panose="020F0502020204030204" pitchFamily="34" charset="0"/>
              </a:rPr>
              <a:t>no hay capital disponible </a:t>
            </a:r>
            <a:r>
              <a:rPr lang="es-ES" sz="1000" dirty="0">
                <a:effectLst/>
                <a:latin typeface="Calibri" panose="020F0502020204030204" pitchFamily="34" charset="0"/>
                <a:ea typeface="Calibri" panose="020F0502020204030204" pitchFamily="34" charset="0"/>
              </a:rPr>
              <a:t>suficiente?: No considerado ya que con 100_000 euros </a:t>
            </a:r>
            <a:r>
              <a:rPr lang="es-ES" sz="1000" b="1" i="1" dirty="0">
                <a:effectLst/>
                <a:latin typeface="Calibri" panose="020F0502020204030204" pitchFamily="34" charset="0"/>
                <a:ea typeface="Calibri" panose="020F0502020204030204" pitchFamily="34" charset="0"/>
              </a:rPr>
              <a:t>nunca me llegan a pasar eso.</a:t>
            </a:r>
          </a:p>
          <a:p>
            <a:r>
              <a:rPr lang="es-ES" sz="1000" b="1" i="1" dirty="0">
                <a:latin typeface="Calibri" panose="020F0502020204030204" pitchFamily="34" charset="0"/>
                <a:ea typeface="Calibri" panose="020F0502020204030204" pitchFamily="34" charset="0"/>
              </a:rPr>
              <a:t>L</a:t>
            </a:r>
            <a:r>
              <a:rPr lang="es-ES" sz="1000" b="1" i="1" dirty="0">
                <a:effectLst/>
                <a:latin typeface="Calibri" panose="020F0502020204030204" pitchFamily="34" charset="0"/>
                <a:ea typeface="Calibri" panose="020F0502020204030204" pitchFamily="34" charset="0"/>
              </a:rPr>
              <a:t>ímites en la concentración de riesgo </a:t>
            </a:r>
            <a:r>
              <a:rPr lang="es-ES" sz="1000" dirty="0">
                <a:effectLst/>
                <a:latin typeface="Calibri" panose="020F0502020204030204" pitchFamily="34" charset="0"/>
                <a:ea typeface="Calibri" panose="020F0502020204030204" pitchFamily="34" charset="0"/>
              </a:rPr>
              <a:t>(% de capital asignado máximo).: Al ser los </a:t>
            </a:r>
            <a:r>
              <a:rPr lang="es-ES" sz="1000" b="1" i="1" dirty="0">
                <a:effectLst/>
                <a:latin typeface="Calibri" panose="020F0502020204030204" pitchFamily="34" charset="0"/>
                <a:ea typeface="Calibri" panose="020F0502020204030204" pitchFamily="34" charset="0"/>
              </a:rPr>
              <a:t>portafolios Porfolio_FG_1_df </a:t>
            </a:r>
            <a:r>
              <a:rPr lang="es-ES" sz="1000" dirty="0">
                <a:effectLst/>
                <a:latin typeface="Calibri" panose="020F0502020204030204" pitchFamily="34" charset="0"/>
                <a:ea typeface="Calibri" panose="020F0502020204030204" pitchFamily="34" charset="0"/>
              </a:rPr>
              <a:t>y Porfolio EW tan diversificados, este concepto ya lo tiene implícito. Recordar que Porfolio_FG_1_df elige el supuesto mejor precedido portafolio de EWP, IVP, GMVP, RP, HRP y varios DRP; los cuales limitan la concentración excesiva por materia prima.</a:t>
            </a:r>
          </a:p>
          <a:p>
            <a:r>
              <a:rPr lang="es-ES" sz="1000" dirty="0">
                <a:effectLst/>
                <a:latin typeface="Calibri" panose="020F0502020204030204" pitchFamily="34" charset="0"/>
                <a:ea typeface="Calibri" panose="020F0502020204030204" pitchFamily="34" charset="0"/>
              </a:rPr>
              <a:t>Determinar comisiones de compra – venta.: </a:t>
            </a:r>
            <a:r>
              <a:rPr lang="es-ES" sz="1000" b="1" i="1" dirty="0">
                <a:effectLst/>
                <a:latin typeface="Calibri" panose="020F0502020204030204" pitchFamily="34" charset="0"/>
                <a:ea typeface="Calibri" panose="020F0502020204030204" pitchFamily="34" charset="0"/>
              </a:rPr>
              <a:t>Comisiones 0,03 respecto al valor de compra o venta de las acciones</a:t>
            </a:r>
            <a:r>
              <a:rPr lang="es-ES" sz="1000" dirty="0">
                <a:effectLst/>
                <a:latin typeface="Calibri" panose="020F0502020204030204" pitchFamily="34" charset="0"/>
                <a:ea typeface="Calibri" panose="020F0502020204030204" pitchFamily="34" charset="0"/>
              </a:rPr>
              <a:t>. Los gastos de compra y venta se establecen a la venta, por simplificar. Evidentemente, esto se puede mejorar.</a:t>
            </a:r>
          </a:p>
          <a:p>
            <a:r>
              <a:rPr lang="es-ES" sz="1000" b="1" i="1" dirty="0">
                <a:effectLst/>
                <a:latin typeface="Calibri" panose="020F0502020204030204" pitchFamily="34" charset="0"/>
                <a:ea typeface="Calibri" panose="020F0502020204030204" pitchFamily="34" charset="0"/>
              </a:rPr>
              <a:t>Umbral de eficiencia</a:t>
            </a:r>
            <a:r>
              <a:rPr lang="es-ES" sz="1000" dirty="0">
                <a:effectLst/>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Capital inicial mínimo: </a:t>
            </a:r>
            <a:r>
              <a:rPr lang="es-ES" sz="1000" dirty="0">
                <a:effectLst/>
                <a:latin typeface="Calibri" panose="020F0502020204030204" pitchFamily="34" charset="0"/>
                <a:ea typeface="Calibri" panose="020F0502020204030204" pitchFamily="34" charset="0"/>
              </a:rPr>
              <a:t>No lo he estudiado. Con </a:t>
            </a:r>
            <a:r>
              <a:rPr lang="es-ES" sz="1000" b="1" i="1" dirty="0">
                <a:effectLst/>
                <a:latin typeface="Calibri" panose="020F0502020204030204" pitchFamily="34" charset="0"/>
                <a:ea typeface="Calibri" panose="020F0502020204030204" pitchFamily="34" charset="0"/>
              </a:rPr>
              <a:t>100.000 dólares </a:t>
            </a:r>
            <a:r>
              <a:rPr lang="es-ES" sz="1000" dirty="0">
                <a:effectLst/>
                <a:latin typeface="Calibri" panose="020F0502020204030204" pitchFamily="34" charset="0"/>
                <a:ea typeface="Calibri" panose="020F0502020204030204" pitchFamily="34" charset="0"/>
              </a:rPr>
              <a:t>se ve ganancias.</a:t>
            </a:r>
          </a:p>
          <a:p>
            <a:r>
              <a:rPr lang="es-ES" sz="1000" b="1" i="1" dirty="0">
                <a:effectLst/>
                <a:latin typeface="Calibri" panose="020F0502020204030204" pitchFamily="34" charset="0"/>
                <a:ea typeface="Calibri" panose="020F0502020204030204" pitchFamily="34" charset="0"/>
              </a:rPr>
              <a:t>Umbral de arrastre</a:t>
            </a:r>
            <a:r>
              <a:rPr lang="es-ES" sz="1000" dirty="0">
                <a:effectLst/>
                <a:latin typeface="Calibri" panose="020F0502020204030204" pitchFamily="34" charset="0"/>
                <a:ea typeface="Calibri" panose="020F0502020204030204" pitchFamily="34" charset="0"/>
              </a:rPr>
              <a:t>: Punto en el que las compras o ventas afectarían al mercado.: </a:t>
            </a:r>
            <a:r>
              <a:rPr lang="es-ES" sz="1000" b="1" i="1" dirty="0">
                <a:effectLst/>
                <a:latin typeface="Calibri" panose="020F0502020204030204" pitchFamily="34" charset="0"/>
                <a:ea typeface="Calibri" panose="020F0502020204030204" pitchFamily="34" charset="0"/>
              </a:rPr>
              <a:t>No se ha calculado</a:t>
            </a:r>
            <a:r>
              <a:rPr lang="es-ES" sz="1000" dirty="0">
                <a:effectLst/>
                <a:latin typeface="Calibri" panose="020F0502020204030204" pitchFamily="34" charset="0"/>
                <a:ea typeface="Calibri" panose="020F0502020204030204" pitchFamily="34" charset="0"/>
              </a:rPr>
              <a:t>; ni se cómo se puede calcular o determinar en este tipo de inversión</a:t>
            </a:r>
          </a:p>
          <a:p>
            <a:r>
              <a:rPr lang="es-ES" sz="1000" b="1" i="1" dirty="0">
                <a:effectLst/>
                <a:latin typeface="Calibri" panose="020F0502020204030204" pitchFamily="34" charset="0"/>
                <a:ea typeface="Calibri" panose="020F0502020204030204" pitchFamily="34" charset="0"/>
              </a:rPr>
              <a:t>Tipo de órdenes </a:t>
            </a:r>
            <a:r>
              <a:rPr lang="es-ES" sz="1000" dirty="0">
                <a:effectLst/>
                <a:latin typeface="Calibri" panose="020F0502020204030204" pitchFamily="34" charset="0"/>
                <a:ea typeface="Calibri" panose="020F0502020204030204" pitchFamily="34" charset="0"/>
              </a:rPr>
              <a:t>a introducir en el mercado. ¿Cómo eliminas la suposición de ejecución? Son todo </a:t>
            </a:r>
            <a:r>
              <a:rPr lang="es-ES" sz="1000" b="1" i="1" dirty="0">
                <a:effectLst/>
                <a:latin typeface="Calibri" panose="020F0502020204030204" pitchFamily="34" charset="0"/>
                <a:ea typeface="Calibri" panose="020F0502020204030204" pitchFamily="34" charset="0"/>
              </a:rPr>
              <a:t>órdenes a largo </a:t>
            </a:r>
            <a:r>
              <a:rPr lang="es-ES" sz="1000" dirty="0">
                <a:effectLst/>
                <a:latin typeface="Calibri" panose="020F0502020204030204" pitchFamily="34" charset="0"/>
                <a:ea typeface="Calibri" panose="020F0502020204030204" pitchFamily="34" charset="0"/>
              </a:rPr>
              <a:t>ya que considero </a:t>
            </a:r>
            <a:r>
              <a:rPr lang="es-ES" sz="1000" dirty="0" err="1">
                <a:effectLst/>
                <a:latin typeface="Calibri" panose="020F0502020204030204" pitchFamily="34" charset="0"/>
                <a:ea typeface="Calibri" panose="020F0502020204030204" pitchFamily="34" charset="0"/>
              </a:rPr>
              <a:t>ETCs</a:t>
            </a:r>
            <a:r>
              <a:rPr lang="es-ES" sz="1000" dirty="0">
                <a:effectLst/>
                <a:latin typeface="Calibri" panose="020F0502020204030204" pitchFamily="34" charset="0"/>
                <a:ea typeface="Calibri" panose="020F0502020204030204" pitchFamily="34" charset="0"/>
              </a:rPr>
              <a:t>. </a:t>
            </a:r>
          </a:p>
          <a:p>
            <a:r>
              <a:rPr lang="es-ES" sz="1000" dirty="0">
                <a:effectLst/>
                <a:latin typeface="Calibri" panose="020F0502020204030204" pitchFamily="34" charset="0"/>
                <a:ea typeface="Calibri" panose="020F0502020204030204" pitchFamily="34" charset="0"/>
              </a:rPr>
              <a:t>Gestión de la tesorería: Se ve la evolución en las gráficas de patrimonio</a:t>
            </a:r>
          </a:p>
          <a:p>
            <a:r>
              <a:rPr lang="es-ES" sz="1000" dirty="0">
                <a:effectLst/>
                <a:latin typeface="Calibri" panose="020F0502020204030204" pitchFamily="34" charset="0"/>
                <a:ea typeface="Calibri" panose="020F0502020204030204" pitchFamily="34" charset="0"/>
              </a:rPr>
              <a:t>¿Con cuanto cuánto capital trabajamos? No podemos suponer dinero infinito. : 100_000 dólares</a:t>
            </a:r>
          </a:p>
          <a:p>
            <a:r>
              <a:rPr lang="es-ES" sz="1000" b="1" i="1" dirty="0">
                <a:effectLst/>
                <a:latin typeface="Calibri" panose="020F0502020204030204" pitchFamily="34" charset="0"/>
                <a:ea typeface="Calibri" panose="020F0502020204030204" pitchFamily="34" charset="0"/>
              </a:rPr>
              <a:t>¿Reinvertimos los beneficios? Si</a:t>
            </a:r>
          </a:p>
          <a:p>
            <a:r>
              <a:rPr lang="es-ES" sz="1000" dirty="0">
                <a:effectLst/>
                <a:latin typeface="Calibri" panose="020F0502020204030204" pitchFamily="34" charset="0"/>
                <a:ea typeface="Calibri" panose="020F0502020204030204" pitchFamily="34" charset="0"/>
              </a:rPr>
              <a:t>¿Mantenemos un % de </a:t>
            </a:r>
            <a:r>
              <a:rPr lang="es-ES" sz="1000" b="1" i="1" dirty="0">
                <a:effectLst/>
                <a:latin typeface="Calibri" panose="020F0502020204030204" pitchFamily="34" charset="0"/>
                <a:ea typeface="Calibri" panose="020F0502020204030204" pitchFamily="34" charset="0"/>
              </a:rPr>
              <a:t>dinero líquido </a:t>
            </a:r>
            <a:r>
              <a:rPr lang="es-ES" sz="1000" dirty="0">
                <a:effectLst/>
                <a:latin typeface="Calibri" panose="020F0502020204030204" pitchFamily="34" charset="0"/>
                <a:ea typeface="Calibri" panose="020F0502020204030204" pitchFamily="34" charset="0"/>
              </a:rPr>
              <a:t>para el pago de las comisiones?: Si, el </a:t>
            </a:r>
            <a:r>
              <a:rPr lang="es-ES" sz="1000" b="1" i="1" dirty="0">
                <a:effectLst/>
                <a:latin typeface="Calibri" panose="020F0502020204030204" pitchFamily="34" charset="0"/>
                <a:ea typeface="Calibri" panose="020F0502020204030204" pitchFamily="34" charset="0"/>
              </a:rPr>
              <a:t>10% o más del capital disponible</a:t>
            </a:r>
            <a:r>
              <a:rPr lang="es-ES" sz="1000" dirty="0">
                <a:effectLst/>
                <a:latin typeface="Calibri" panose="020F0502020204030204" pitchFamily="34" charset="0"/>
                <a:ea typeface="Calibri" panose="020F0502020204030204" pitchFamily="34" charset="0"/>
              </a:rPr>
              <a:t>. Invierto como máximo el 90% del patrimonio.</a:t>
            </a:r>
          </a:p>
          <a:p>
            <a:r>
              <a:rPr lang="es-ES" sz="1000" dirty="0">
                <a:effectLst/>
                <a:latin typeface="Calibri" panose="020F0502020204030204" pitchFamily="34" charset="0"/>
                <a:ea typeface="Calibri" panose="020F0502020204030204" pitchFamily="34" charset="0"/>
              </a:rPr>
              <a:t>Determinar la ventana de datos con la que realizamos los cálculos (estática – dinámica): Para ver este </a:t>
            </a:r>
            <a:r>
              <a:rPr lang="es-ES" sz="1000" dirty="0" err="1">
                <a:effectLst/>
                <a:latin typeface="Calibri" panose="020F0502020204030204" pitchFamily="34" charset="0"/>
                <a:ea typeface="Calibri" panose="020F0502020204030204" pitchFamily="34" charset="0"/>
              </a:rPr>
              <a:t>backtest</a:t>
            </a:r>
            <a:r>
              <a:rPr lang="es-ES" sz="1000" dirty="0">
                <a:effectLst/>
                <a:latin typeface="Calibri" panose="020F0502020204030204" pitchFamily="34" charset="0"/>
                <a:ea typeface="Calibri" panose="020F0502020204030204" pitchFamily="34" charset="0"/>
              </a:rPr>
              <a:t>, es la evolución del precio. Con los parámetros (en formato </a:t>
            </a:r>
            <a:r>
              <a:rPr lang="es-ES" sz="1000" dirty="0" err="1">
                <a:effectLst/>
                <a:latin typeface="Calibri" panose="020F0502020204030204" pitchFamily="34" charset="0"/>
                <a:ea typeface="Calibri" panose="020F0502020204030204" pitchFamily="34" charset="0"/>
              </a:rPr>
              <a:t>datetime</a:t>
            </a:r>
            <a:r>
              <a:rPr lang="es-ES" sz="1000" dirty="0">
                <a:effectLst/>
                <a:latin typeface="Calibri" panose="020F0502020204030204" pitchFamily="34" charset="0"/>
                <a:ea typeface="Calibri" panose="020F0502020204030204" pitchFamily="34" charset="0"/>
              </a:rPr>
              <a:t>, se establece cuando quiero que se ejecute el ejemplo en el rango de (</a:t>
            </a:r>
            <a:r>
              <a:rPr lang="es-ES" sz="1000" b="1" i="1" dirty="0" err="1">
                <a:effectLst/>
                <a:latin typeface="Calibri" panose="020F0502020204030204" pitchFamily="34" charset="0"/>
                <a:ea typeface="Calibri" panose="020F0502020204030204" pitchFamily="34" charset="0"/>
              </a:rPr>
              <a:t>year</a:t>
            </a:r>
            <a:r>
              <a:rPr lang="es-ES" sz="1000" b="1" i="1" dirty="0">
                <a:effectLst/>
                <a:latin typeface="Calibri" panose="020F0502020204030204" pitchFamily="34" charset="0"/>
                <a:ea typeface="Calibri" panose="020F0502020204030204" pitchFamily="34" charset="0"/>
              </a:rPr>
              <a:t>=2016, </a:t>
            </a:r>
            <a:r>
              <a:rPr lang="es-ES" sz="1000" b="1" i="1" dirty="0" err="1">
                <a:effectLst/>
                <a:latin typeface="Calibri" panose="020F0502020204030204" pitchFamily="34" charset="0"/>
                <a:ea typeface="Calibri" panose="020F0502020204030204" pitchFamily="34" charset="0"/>
              </a:rPr>
              <a:t>month</a:t>
            </a:r>
            <a:r>
              <a:rPr lang="es-ES" sz="1000" b="1" i="1" dirty="0">
                <a:effectLst/>
                <a:latin typeface="Calibri" panose="020F0502020204030204" pitchFamily="34" charset="0"/>
                <a:ea typeface="Calibri" panose="020F0502020204030204" pitchFamily="34" charset="0"/>
              </a:rPr>
              <a:t>=6, </a:t>
            </a:r>
            <a:r>
              <a:rPr lang="es-ES" sz="1000" b="1" i="1" dirty="0" err="1">
                <a:effectLst/>
                <a:latin typeface="Calibri" panose="020F0502020204030204" pitchFamily="34" charset="0"/>
                <a:ea typeface="Calibri" panose="020F0502020204030204" pitchFamily="34" charset="0"/>
              </a:rPr>
              <a:t>day</a:t>
            </a:r>
            <a:r>
              <a:rPr lang="es-ES" sz="1000" b="1" i="1" dirty="0">
                <a:effectLst/>
                <a:latin typeface="Calibri" panose="020F0502020204030204" pitchFamily="34" charset="0"/>
                <a:ea typeface="Calibri" panose="020F0502020204030204" pitchFamily="34" charset="0"/>
              </a:rPr>
              <a:t>=1) a (</a:t>
            </a:r>
            <a:r>
              <a:rPr lang="es-ES" sz="1000" b="1" i="1" dirty="0" err="1">
                <a:effectLst/>
                <a:latin typeface="Calibri" panose="020F0502020204030204" pitchFamily="34" charset="0"/>
                <a:ea typeface="Calibri" panose="020F0502020204030204" pitchFamily="34" charset="0"/>
              </a:rPr>
              <a:t>year</a:t>
            </a:r>
            <a:r>
              <a:rPr lang="es-ES" sz="1000" b="1" i="1" dirty="0">
                <a:effectLst/>
                <a:latin typeface="Calibri" panose="020F0502020204030204" pitchFamily="34" charset="0"/>
                <a:ea typeface="Calibri" panose="020F0502020204030204" pitchFamily="34" charset="0"/>
              </a:rPr>
              <a:t>=2021, </a:t>
            </a:r>
            <a:r>
              <a:rPr lang="es-ES" sz="1000" b="1" i="1" dirty="0" err="1">
                <a:effectLst/>
                <a:latin typeface="Calibri" panose="020F0502020204030204" pitchFamily="34" charset="0"/>
                <a:ea typeface="Calibri" panose="020F0502020204030204" pitchFamily="34" charset="0"/>
              </a:rPr>
              <a:t>month</a:t>
            </a:r>
            <a:r>
              <a:rPr lang="es-ES" sz="1000" b="1" i="1" dirty="0">
                <a:effectLst/>
                <a:latin typeface="Calibri" panose="020F0502020204030204" pitchFamily="34" charset="0"/>
                <a:ea typeface="Calibri" panose="020F0502020204030204" pitchFamily="34" charset="0"/>
              </a:rPr>
              <a:t>=4, </a:t>
            </a:r>
            <a:r>
              <a:rPr lang="es-ES" sz="1000" b="1" i="1" dirty="0" err="1">
                <a:effectLst/>
                <a:latin typeface="Calibri" panose="020F0502020204030204" pitchFamily="34" charset="0"/>
                <a:ea typeface="Calibri" panose="020F0502020204030204" pitchFamily="34" charset="0"/>
              </a:rPr>
              <a:t>day</a:t>
            </a:r>
            <a:r>
              <a:rPr lang="es-ES" sz="1000" b="1" i="1" dirty="0">
                <a:effectLst/>
                <a:latin typeface="Calibri" panose="020F0502020204030204" pitchFamily="34" charset="0"/>
                <a:ea typeface="Calibri" panose="020F0502020204030204" pitchFamily="34" charset="0"/>
              </a:rPr>
              <a:t>=27)</a:t>
            </a:r>
            <a:r>
              <a:rPr lang="es-ES" sz="1000" dirty="0">
                <a:effectLst/>
                <a:latin typeface="Calibri" panose="020F0502020204030204" pitchFamily="34" charset="0"/>
                <a:ea typeface="Calibri" panose="020F0502020204030204" pitchFamily="34" charset="0"/>
              </a:rPr>
              <a:t>. Se pueden hacer todo tipo de comparativas temporales </a:t>
            </a:r>
            <a:r>
              <a:rPr lang="es-ES" sz="1000" dirty="0" err="1">
                <a:effectLst/>
                <a:latin typeface="Calibri" panose="020F0502020204030204" pitchFamily="34" charset="0"/>
                <a:ea typeface="Calibri" panose="020F0502020204030204" pitchFamily="34" charset="0"/>
              </a:rPr>
              <a:t>asi</a:t>
            </a:r>
            <a:r>
              <a:rPr lang="es-ES" sz="1000" dirty="0">
                <a:effectLst/>
                <a:latin typeface="Calibri" panose="020F0502020204030204" pitchFamily="34" charset="0"/>
                <a:ea typeface="Calibri" panose="020F0502020204030204" pitchFamily="34" charset="0"/>
              </a:rPr>
              <a:t>. Ya se </a:t>
            </a:r>
            <a:r>
              <a:rPr lang="es-ES" sz="1000" dirty="0" err="1">
                <a:effectLst/>
                <a:latin typeface="Calibri" panose="020F0502020204030204" pitchFamily="34" charset="0"/>
                <a:ea typeface="Calibri" panose="020F0502020204030204" pitchFamily="34" charset="0"/>
              </a:rPr>
              <a:t>establecio</a:t>
            </a:r>
            <a:r>
              <a:rPr lang="es-ES" sz="1000" dirty="0">
                <a:effectLst/>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a 65 </a:t>
            </a:r>
            <a:r>
              <a:rPr lang="es-ES" sz="1000" b="1" i="1" dirty="0" err="1">
                <a:effectLst/>
                <a:latin typeface="Calibri" panose="020F0502020204030204" pitchFamily="34" charset="0"/>
                <a:ea typeface="Calibri" panose="020F0502020204030204" pitchFamily="34" charset="0"/>
              </a:rPr>
              <a:t>dias</a:t>
            </a:r>
            <a:r>
              <a:rPr lang="es-ES" sz="1000" b="1" i="1" dirty="0">
                <a:effectLst/>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el hacer la matriz de correlaciones y covarianzas. Y la razón de 65 es porque en las clases de Marcos Aza se usaba siempre como ejemplo 65 días de histórico. </a:t>
            </a:r>
          </a:p>
          <a:p>
            <a:r>
              <a:rPr lang="es-ES" sz="1000" dirty="0">
                <a:effectLst/>
                <a:latin typeface="Calibri" panose="020F0502020204030204" pitchFamily="34" charset="0"/>
                <a:ea typeface="Calibri" panose="020F0502020204030204" pitchFamily="34" charset="0"/>
              </a:rPr>
              <a:t>Determinar tipo de </a:t>
            </a:r>
            <a:r>
              <a:rPr lang="es-ES" sz="1000" b="1" i="1" dirty="0">
                <a:effectLst/>
                <a:latin typeface="Calibri" panose="020F0502020204030204" pitchFamily="34" charset="0"/>
                <a:ea typeface="Calibri" panose="020F0502020204030204" pitchFamily="34" charset="0"/>
              </a:rPr>
              <a:t>stop </a:t>
            </a:r>
            <a:r>
              <a:rPr lang="es-ES" sz="1000" b="1" i="1" dirty="0" err="1">
                <a:effectLst/>
                <a:latin typeface="Calibri" panose="020F0502020204030204" pitchFamily="34" charset="0"/>
                <a:ea typeface="Calibri" panose="020F0502020204030204" pitchFamily="34" charset="0"/>
              </a:rPr>
              <a:t>loss</a:t>
            </a:r>
            <a:r>
              <a:rPr lang="es-ES" sz="1000" b="1" i="1" dirty="0">
                <a:effectLst/>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(o justificar su no existencia).: </a:t>
            </a:r>
            <a:r>
              <a:rPr lang="es-ES" sz="1000" b="1" i="1" dirty="0">
                <a:effectLst/>
                <a:latin typeface="Calibri" panose="020F0502020204030204" pitchFamily="34" charset="0"/>
                <a:ea typeface="Calibri" panose="020F0502020204030204" pitchFamily="34" charset="0"/>
              </a:rPr>
              <a:t>No realizado</a:t>
            </a:r>
          </a:p>
          <a:p>
            <a:r>
              <a:rPr lang="es-ES" sz="1000" dirty="0">
                <a:effectLst/>
                <a:latin typeface="Calibri" panose="020F0502020204030204" pitchFamily="34" charset="0"/>
                <a:ea typeface="Calibri" panose="020F0502020204030204" pitchFamily="34" charset="0"/>
              </a:rPr>
              <a:t>Gestión del </a:t>
            </a:r>
            <a:r>
              <a:rPr lang="es-ES" sz="1000" b="1" i="1" dirty="0">
                <a:effectLst/>
                <a:latin typeface="Calibri" panose="020F0502020204030204" pitchFamily="34" charset="0"/>
                <a:ea typeface="Calibri" panose="020F0502020204030204" pitchFamily="34" charset="0"/>
              </a:rPr>
              <a:t>riesgo divisa: No realizado</a:t>
            </a:r>
          </a:p>
          <a:p>
            <a:r>
              <a:rPr lang="es-ES" sz="1000" dirty="0">
                <a:effectLst/>
                <a:latin typeface="Calibri" panose="020F0502020204030204" pitchFamily="34" charset="0"/>
                <a:ea typeface="Calibri" panose="020F0502020204030204" pitchFamily="34" charset="0"/>
              </a:rPr>
              <a:t>¿Qué hacer cuando no hay capital disponible suficiente? No he implementado nada en especial sobre este punto.</a:t>
            </a:r>
          </a:p>
          <a:p>
            <a:r>
              <a:rPr lang="es-ES" sz="1000" dirty="0">
                <a:effectLst/>
                <a:latin typeface="Calibri" panose="020F0502020204030204" pitchFamily="34" charset="0"/>
                <a:ea typeface="Calibri" panose="020F0502020204030204" pitchFamily="34" charset="0"/>
              </a:rPr>
              <a:t>Determinar límites en la concentración de riesgo (% de capital asignado máximo). No he desarrollado explícitamente esta sección. La clara diversificación por los </a:t>
            </a:r>
            <a:r>
              <a:rPr lang="es-ES" sz="1000" dirty="0" err="1">
                <a:effectLst/>
                <a:latin typeface="Calibri" panose="020F0502020204030204" pitchFamily="34" charset="0"/>
                <a:ea typeface="Calibri" panose="020F0502020204030204" pitchFamily="34" charset="0"/>
              </a:rPr>
              <a:t>direntes</a:t>
            </a:r>
            <a:r>
              <a:rPr lang="es-ES" sz="1000" dirty="0">
                <a:effectLst/>
                <a:latin typeface="Calibri" panose="020F0502020204030204" pitchFamily="34" charset="0"/>
                <a:ea typeface="Calibri" panose="020F0502020204030204" pitchFamily="34" charset="0"/>
              </a:rPr>
              <a:t> portafolios que uso, establece límites a esta concentración por definición. </a:t>
            </a:r>
          </a:p>
          <a:p>
            <a:r>
              <a:rPr lang="es-ES" sz="1000" dirty="0">
                <a:effectLst/>
                <a:latin typeface="Calibri" panose="020F0502020204030204" pitchFamily="34" charset="0"/>
                <a:ea typeface="Calibri" panose="020F0502020204030204" pitchFamily="34" charset="0"/>
              </a:rPr>
              <a:t>No se ha calculado en este </a:t>
            </a:r>
            <a:r>
              <a:rPr lang="es-ES" sz="1000" dirty="0" err="1">
                <a:effectLst/>
                <a:latin typeface="Calibri" panose="020F0502020204030204" pitchFamily="34" charset="0"/>
                <a:ea typeface="Calibri" panose="020F0502020204030204" pitchFamily="34" charset="0"/>
              </a:rPr>
              <a:t>backtest</a:t>
            </a:r>
            <a:r>
              <a:rPr lang="es-ES" sz="1000" dirty="0">
                <a:effectLst/>
                <a:latin typeface="Calibri" panose="020F0502020204030204" pitchFamily="34" charset="0"/>
                <a:ea typeface="Calibri" panose="020F0502020204030204" pitchFamily="34" charset="0"/>
              </a:rPr>
              <a:t> ningún umbral de eficiencia.</a:t>
            </a:r>
          </a:p>
          <a:p>
            <a:r>
              <a:rPr lang="es-ES" sz="1000" dirty="0">
                <a:effectLst/>
                <a:latin typeface="Calibri" panose="020F0502020204030204" pitchFamily="34" charset="0"/>
                <a:ea typeface="Calibri" panose="020F0502020204030204" pitchFamily="34" charset="0"/>
              </a:rPr>
              <a:t>No se ha calculado en este </a:t>
            </a:r>
            <a:r>
              <a:rPr lang="es-ES" sz="1000" dirty="0" err="1">
                <a:effectLst/>
                <a:latin typeface="Calibri" panose="020F0502020204030204" pitchFamily="34" charset="0"/>
                <a:ea typeface="Calibri" panose="020F0502020204030204" pitchFamily="34" charset="0"/>
              </a:rPr>
              <a:t>backtest</a:t>
            </a:r>
            <a:r>
              <a:rPr lang="es-ES" sz="1000" dirty="0">
                <a:effectLst/>
                <a:latin typeface="Calibri" panose="020F0502020204030204" pitchFamily="34" charset="0"/>
                <a:ea typeface="Calibri" panose="020F0502020204030204" pitchFamily="34" charset="0"/>
              </a:rPr>
              <a:t> ningún umbral de arrastre</a:t>
            </a:r>
          </a:p>
          <a:p>
            <a:r>
              <a:rPr lang="es-ES" sz="1000" dirty="0">
                <a:effectLst/>
                <a:latin typeface="Calibri" panose="020F0502020204030204" pitchFamily="34" charset="0"/>
                <a:ea typeface="Calibri" panose="020F0502020204030204" pitchFamily="34" charset="0"/>
              </a:rPr>
              <a:t>No se ha creado nada especial para la gestión de tesorería, no obstante, se ve en las gráficas lo que se tiene de efectivo cada momento y cuanto se tiene invertido en cada momento.</a:t>
            </a:r>
          </a:p>
          <a:p>
            <a:r>
              <a:rPr lang="es-ES" sz="1000" dirty="0">
                <a:effectLst/>
                <a:latin typeface="Calibri" panose="020F0502020204030204" pitchFamily="34" charset="0"/>
                <a:ea typeface="Calibri" panose="020F0502020204030204" pitchFamily="34" charset="0"/>
              </a:rPr>
              <a:t>Como un resumen de cálculo de flujos y beneficios ver siguientes  </a:t>
            </a:r>
            <a:r>
              <a:rPr lang="es-ES" sz="1000" b="1" i="1" dirty="0">
                <a:effectLst/>
                <a:latin typeface="Calibri" panose="020F0502020204030204" pitchFamily="34" charset="0"/>
                <a:ea typeface="Calibri" panose="020F0502020204030204" pitchFamily="34" charset="0"/>
              </a:rPr>
              <a:t>graficas de evolución de inversiones, efectivo y patrimonio</a:t>
            </a:r>
            <a:r>
              <a:rPr lang="es-ES" sz="1000" b="1" u="sng" dirty="0">
                <a:effectLst/>
                <a:latin typeface="Calibri" panose="020F0502020204030204" pitchFamily="34" charset="0"/>
                <a:ea typeface="Calibri" panose="020F0502020204030204" pitchFamily="34" charset="0"/>
              </a:rPr>
              <a:t>.</a:t>
            </a:r>
          </a:p>
          <a:p>
            <a:endParaRPr lang="es-ES" sz="1800" dirty="0">
              <a:effectLst/>
              <a:latin typeface="Calibri" panose="020F0502020204030204" pitchFamily="34" charset="0"/>
              <a:ea typeface="Calibri" panose="020F0502020204030204" pitchFamily="34" charset="0"/>
            </a:endParaRPr>
          </a:p>
          <a:p>
            <a:br>
              <a:rPr lang="es-ES" sz="2000" b="1" dirty="0">
                <a:solidFill>
                  <a:schemeClr val="dk1"/>
                </a:solidFill>
              </a:rPr>
            </a:br>
            <a:endParaRPr lang="fi-FI" sz="2000" dirty="0"/>
          </a:p>
        </p:txBody>
      </p:sp>
      <p:sp>
        <p:nvSpPr>
          <p:cNvPr id="2" name="Rectangle 1">
            <a:extLst>
              <a:ext uri="{FF2B5EF4-FFF2-40B4-BE49-F238E27FC236}">
                <a16:creationId xmlns:a16="http://schemas.microsoft.com/office/drawing/2014/main" id="{E6BACC53-06CF-D58B-88E0-4516CB594ED9}"/>
              </a:ext>
            </a:extLst>
          </p:cNvPr>
          <p:cNvSpPr/>
          <p:nvPr/>
        </p:nvSpPr>
        <p:spPr>
          <a:xfrm>
            <a:off x="1686187" y="2080470"/>
            <a:ext cx="2206305" cy="1174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Rectangle 2">
            <a:extLst>
              <a:ext uri="{FF2B5EF4-FFF2-40B4-BE49-F238E27FC236}">
                <a16:creationId xmlns:a16="http://schemas.microsoft.com/office/drawing/2014/main" id="{D691A24F-CF88-5D27-7317-F3D31AC1D0E2}"/>
              </a:ext>
            </a:extLst>
          </p:cNvPr>
          <p:cNvSpPr/>
          <p:nvPr/>
        </p:nvSpPr>
        <p:spPr>
          <a:xfrm>
            <a:off x="4191000" y="2197916"/>
            <a:ext cx="1387680" cy="1664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 name="Rectangle 3">
            <a:extLst>
              <a:ext uri="{FF2B5EF4-FFF2-40B4-BE49-F238E27FC236}">
                <a16:creationId xmlns:a16="http://schemas.microsoft.com/office/drawing/2014/main" id="{4AB42093-4F07-181F-7436-90D1BF63C0F6}"/>
              </a:ext>
            </a:extLst>
          </p:cNvPr>
          <p:cNvSpPr/>
          <p:nvPr/>
        </p:nvSpPr>
        <p:spPr>
          <a:xfrm>
            <a:off x="7403509" y="1786857"/>
            <a:ext cx="909257" cy="116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Rectangle 5">
            <a:extLst>
              <a:ext uri="{FF2B5EF4-FFF2-40B4-BE49-F238E27FC236}">
                <a16:creationId xmlns:a16="http://schemas.microsoft.com/office/drawing/2014/main" id="{D497DC26-0A80-C1EA-BA52-0F3F64F9430A}"/>
              </a:ext>
            </a:extLst>
          </p:cNvPr>
          <p:cNvSpPr/>
          <p:nvPr/>
        </p:nvSpPr>
        <p:spPr>
          <a:xfrm>
            <a:off x="360727" y="2517246"/>
            <a:ext cx="5689553" cy="194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Rectangle 8">
            <a:extLst>
              <a:ext uri="{FF2B5EF4-FFF2-40B4-BE49-F238E27FC236}">
                <a16:creationId xmlns:a16="http://schemas.microsoft.com/office/drawing/2014/main" id="{9D34C2D4-8E42-F17F-0834-3FCFA5EB0AE0}"/>
              </a:ext>
            </a:extLst>
          </p:cNvPr>
          <p:cNvSpPr/>
          <p:nvPr/>
        </p:nvSpPr>
        <p:spPr>
          <a:xfrm>
            <a:off x="360727" y="2652661"/>
            <a:ext cx="3053591" cy="182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Rectangle 10">
            <a:extLst>
              <a:ext uri="{FF2B5EF4-FFF2-40B4-BE49-F238E27FC236}">
                <a16:creationId xmlns:a16="http://schemas.microsoft.com/office/drawing/2014/main" id="{E4053B89-CCC0-397F-59DE-0425910017DD}"/>
              </a:ext>
            </a:extLst>
          </p:cNvPr>
          <p:cNvSpPr/>
          <p:nvPr/>
        </p:nvSpPr>
        <p:spPr>
          <a:xfrm>
            <a:off x="8117497" y="2538082"/>
            <a:ext cx="569303" cy="182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 name="Rectangle 11">
            <a:extLst>
              <a:ext uri="{FF2B5EF4-FFF2-40B4-BE49-F238E27FC236}">
                <a16:creationId xmlns:a16="http://schemas.microsoft.com/office/drawing/2014/main" id="{C6CFA4A6-F896-4D1D-7638-0AEDF93DA91B}"/>
              </a:ext>
            </a:extLst>
          </p:cNvPr>
          <p:cNvSpPr/>
          <p:nvPr/>
        </p:nvSpPr>
        <p:spPr>
          <a:xfrm>
            <a:off x="7736919" y="2334429"/>
            <a:ext cx="569303" cy="182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3" name="Rectangle 12">
            <a:extLst>
              <a:ext uri="{FF2B5EF4-FFF2-40B4-BE49-F238E27FC236}">
                <a16:creationId xmlns:a16="http://schemas.microsoft.com/office/drawing/2014/main" id="{75FB3F77-BD4B-C2A0-B5B7-0B1B175BFDB6}"/>
              </a:ext>
            </a:extLst>
          </p:cNvPr>
          <p:cNvSpPr/>
          <p:nvPr/>
        </p:nvSpPr>
        <p:spPr>
          <a:xfrm>
            <a:off x="426720" y="2216434"/>
            <a:ext cx="938813" cy="98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Rectangle 14">
            <a:extLst>
              <a:ext uri="{FF2B5EF4-FFF2-40B4-BE49-F238E27FC236}">
                <a16:creationId xmlns:a16="http://schemas.microsoft.com/office/drawing/2014/main" id="{570F71CC-ED65-57A4-A7D6-2D0D1A431175}"/>
              </a:ext>
            </a:extLst>
          </p:cNvPr>
          <p:cNvSpPr/>
          <p:nvPr/>
        </p:nvSpPr>
        <p:spPr>
          <a:xfrm>
            <a:off x="358979" y="2835478"/>
            <a:ext cx="2247062" cy="135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6" name="Rectangle 15">
            <a:extLst>
              <a:ext uri="{FF2B5EF4-FFF2-40B4-BE49-F238E27FC236}">
                <a16:creationId xmlns:a16="http://schemas.microsoft.com/office/drawing/2014/main" id="{91EC2210-D855-7137-0F95-F109786D272A}"/>
              </a:ext>
            </a:extLst>
          </p:cNvPr>
          <p:cNvSpPr/>
          <p:nvPr/>
        </p:nvSpPr>
        <p:spPr>
          <a:xfrm>
            <a:off x="6279978" y="2813356"/>
            <a:ext cx="2247062" cy="135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7" name="Rectangle 16">
            <a:extLst>
              <a:ext uri="{FF2B5EF4-FFF2-40B4-BE49-F238E27FC236}">
                <a16:creationId xmlns:a16="http://schemas.microsoft.com/office/drawing/2014/main" id="{867EDE0C-A207-1523-D516-CE4D49F99D34}"/>
              </a:ext>
            </a:extLst>
          </p:cNvPr>
          <p:cNvSpPr/>
          <p:nvPr/>
        </p:nvSpPr>
        <p:spPr>
          <a:xfrm>
            <a:off x="358978" y="2976468"/>
            <a:ext cx="3992041" cy="135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8" name="Rectangle 17">
            <a:extLst>
              <a:ext uri="{FF2B5EF4-FFF2-40B4-BE49-F238E27FC236}">
                <a16:creationId xmlns:a16="http://schemas.microsoft.com/office/drawing/2014/main" id="{6E4768B8-5443-A124-D30E-969D68FAB8F0}"/>
              </a:ext>
            </a:extLst>
          </p:cNvPr>
          <p:cNvSpPr/>
          <p:nvPr/>
        </p:nvSpPr>
        <p:spPr>
          <a:xfrm>
            <a:off x="5611074" y="3292283"/>
            <a:ext cx="2695147" cy="135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9" name="Rectangle 18">
            <a:extLst>
              <a:ext uri="{FF2B5EF4-FFF2-40B4-BE49-F238E27FC236}">
                <a16:creationId xmlns:a16="http://schemas.microsoft.com/office/drawing/2014/main" id="{6C1C6F52-84C4-573C-F003-D2D6A59FE5D8}"/>
              </a:ext>
            </a:extLst>
          </p:cNvPr>
          <p:cNvSpPr/>
          <p:nvPr/>
        </p:nvSpPr>
        <p:spPr>
          <a:xfrm>
            <a:off x="1365532" y="3281239"/>
            <a:ext cx="3206467" cy="194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0" name="Rectangle 19">
            <a:extLst>
              <a:ext uri="{FF2B5EF4-FFF2-40B4-BE49-F238E27FC236}">
                <a16:creationId xmlns:a16="http://schemas.microsoft.com/office/drawing/2014/main" id="{F5E15506-5327-74F2-F626-C5745382EDAD}"/>
              </a:ext>
            </a:extLst>
          </p:cNvPr>
          <p:cNvSpPr/>
          <p:nvPr/>
        </p:nvSpPr>
        <p:spPr>
          <a:xfrm>
            <a:off x="2682240" y="3135214"/>
            <a:ext cx="1264920" cy="117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1" name="Rectangle 20">
            <a:extLst>
              <a:ext uri="{FF2B5EF4-FFF2-40B4-BE49-F238E27FC236}">
                <a16:creationId xmlns:a16="http://schemas.microsoft.com/office/drawing/2014/main" id="{C34A7164-FF27-113F-EE02-BD42D320E7D2}"/>
              </a:ext>
            </a:extLst>
          </p:cNvPr>
          <p:cNvSpPr/>
          <p:nvPr/>
        </p:nvSpPr>
        <p:spPr>
          <a:xfrm>
            <a:off x="4823460" y="3138981"/>
            <a:ext cx="1337373" cy="11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2" name="Rectangle 21">
            <a:extLst>
              <a:ext uri="{FF2B5EF4-FFF2-40B4-BE49-F238E27FC236}">
                <a16:creationId xmlns:a16="http://schemas.microsoft.com/office/drawing/2014/main" id="{B87BC5EE-C412-5996-63CD-B5DCA0D425FC}"/>
              </a:ext>
            </a:extLst>
          </p:cNvPr>
          <p:cNvSpPr/>
          <p:nvPr/>
        </p:nvSpPr>
        <p:spPr>
          <a:xfrm>
            <a:off x="227439" y="4188132"/>
            <a:ext cx="1337373" cy="11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3" name="Rectangle 22">
            <a:extLst>
              <a:ext uri="{FF2B5EF4-FFF2-40B4-BE49-F238E27FC236}">
                <a16:creationId xmlns:a16="http://schemas.microsoft.com/office/drawing/2014/main" id="{130D1894-AABD-8FC7-6A07-F89A18B0470D}"/>
              </a:ext>
            </a:extLst>
          </p:cNvPr>
          <p:cNvSpPr/>
          <p:nvPr/>
        </p:nvSpPr>
        <p:spPr>
          <a:xfrm>
            <a:off x="1218835" y="3611903"/>
            <a:ext cx="4160885" cy="988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4" name="Rectangle 23">
            <a:extLst>
              <a:ext uri="{FF2B5EF4-FFF2-40B4-BE49-F238E27FC236}">
                <a16:creationId xmlns:a16="http://schemas.microsoft.com/office/drawing/2014/main" id="{E370CDCD-6B7F-95E6-4C05-D094004C534C}"/>
              </a:ext>
            </a:extLst>
          </p:cNvPr>
          <p:cNvSpPr/>
          <p:nvPr/>
        </p:nvSpPr>
        <p:spPr>
          <a:xfrm>
            <a:off x="358978" y="3735183"/>
            <a:ext cx="5020742" cy="27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5" name="Rectangle 24">
            <a:extLst>
              <a:ext uri="{FF2B5EF4-FFF2-40B4-BE49-F238E27FC236}">
                <a16:creationId xmlns:a16="http://schemas.microsoft.com/office/drawing/2014/main" id="{9D00C1C8-4D89-07FC-2900-43734E12CD39}"/>
              </a:ext>
            </a:extLst>
          </p:cNvPr>
          <p:cNvSpPr/>
          <p:nvPr/>
        </p:nvSpPr>
        <p:spPr>
          <a:xfrm>
            <a:off x="2339340" y="4204075"/>
            <a:ext cx="1935480" cy="163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6" name="Rectangle 25">
            <a:extLst>
              <a:ext uri="{FF2B5EF4-FFF2-40B4-BE49-F238E27FC236}">
                <a16:creationId xmlns:a16="http://schemas.microsoft.com/office/drawing/2014/main" id="{EDEB904A-B0FE-F813-2F61-F97BE621E89A}"/>
              </a:ext>
            </a:extLst>
          </p:cNvPr>
          <p:cNvSpPr/>
          <p:nvPr/>
        </p:nvSpPr>
        <p:spPr>
          <a:xfrm>
            <a:off x="6050280" y="4188132"/>
            <a:ext cx="1935480" cy="163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7" name="Rectangle 26">
            <a:extLst>
              <a:ext uri="{FF2B5EF4-FFF2-40B4-BE49-F238E27FC236}">
                <a16:creationId xmlns:a16="http://schemas.microsoft.com/office/drawing/2014/main" id="{620737D9-7C33-881A-F547-E7FEDB30A343}"/>
              </a:ext>
            </a:extLst>
          </p:cNvPr>
          <p:cNvSpPr/>
          <p:nvPr/>
        </p:nvSpPr>
        <p:spPr>
          <a:xfrm>
            <a:off x="358978" y="4361080"/>
            <a:ext cx="5325542" cy="448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8" name="Rectangle 27">
            <a:extLst>
              <a:ext uri="{FF2B5EF4-FFF2-40B4-BE49-F238E27FC236}">
                <a16:creationId xmlns:a16="http://schemas.microsoft.com/office/drawing/2014/main" id="{BC7593A5-4163-1BE4-BC0C-B3294A5A95E3}"/>
              </a:ext>
            </a:extLst>
          </p:cNvPr>
          <p:cNvSpPr/>
          <p:nvPr/>
        </p:nvSpPr>
        <p:spPr>
          <a:xfrm>
            <a:off x="5611074" y="4463893"/>
            <a:ext cx="2214666" cy="199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9" name="Rectangle 28">
            <a:extLst>
              <a:ext uri="{FF2B5EF4-FFF2-40B4-BE49-F238E27FC236}">
                <a16:creationId xmlns:a16="http://schemas.microsoft.com/office/drawing/2014/main" id="{F5E1FF84-F2F7-50E7-04D9-2200E928B6D1}"/>
              </a:ext>
            </a:extLst>
          </p:cNvPr>
          <p:cNvSpPr/>
          <p:nvPr/>
        </p:nvSpPr>
        <p:spPr>
          <a:xfrm>
            <a:off x="1379220" y="4766036"/>
            <a:ext cx="3931920" cy="200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0" name="Rectangle 29">
            <a:extLst>
              <a:ext uri="{FF2B5EF4-FFF2-40B4-BE49-F238E27FC236}">
                <a16:creationId xmlns:a16="http://schemas.microsoft.com/office/drawing/2014/main" id="{D0E8F139-D3DC-CDE1-1716-94C9A7B0F61C}"/>
              </a:ext>
            </a:extLst>
          </p:cNvPr>
          <p:cNvSpPr/>
          <p:nvPr/>
        </p:nvSpPr>
        <p:spPr>
          <a:xfrm>
            <a:off x="5806904" y="4800211"/>
            <a:ext cx="2559856" cy="198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1" name="Rectangle 30">
            <a:extLst>
              <a:ext uri="{FF2B5EF4-FFF2-40B4-BE49-F238E27FC236}">
                <a16:creationId xmlns:a16="http://schemas.microsoft.com/office/drawing/2014/main" id="{3F97E4A3-D004-F1D8-5E1F-4CC4F46A829B}"/>
              </a:ext>
            </a:extLst>
          </p:cNvPr>
          <p:cNvSpPr/>
          <p:nvPr/>
        </p:nvSpPr>
        <p:spPr>
          <a:xfrm>
            <a:off x="338613" y="4962733"/>
            <a:ext cx="5584622" cy="151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2" name="Rectangle 31">
            <a:extLst>
              <a:ext uri="{FF2B5EF4-FFF2-40B4-BE49-F238E27FC236}">
                <a16:creationId xmlns:a16="http://schemas.microsoft.com/office/drawing/2014/main" id="{818100FB-33F9-CBDB-33AD-1B4D41B23A56}"/>
              </a:ext>
            </a:extLst>
          </p:cNvPr>
          <p:cNvSpPr/>
          <p:nvPr/>
        </p:nvSpPr>
        <p:spPr>
          <a:xfrm>
            <a:off x="358977" y="5079802"/>
            <a:ext cx="1006554" cy="147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3" name="Rectangle 32">
            <a:extLst>
              <a:ext uri="{FF2B5EF4-FFF2-40B4-BE49-F238E27FC236}">
                <a16:creationId xmlns:a16="http://schemas.microsoft.com/office/drawing/2014/main" id="{8A45CD5F-FF77-8748-E045-97DD6A15BD9A}"/>
              </a:ext>
            </a:extLst>
          </p:cNvPr>
          <p:cNvSpPr/>
          <p:nvPr/>
        </p:nvSpPr>
        <p:spPr>
          <a:xfrm>
            <a:off x="1851720" y="5087510"/>
            <a:ext cx="1501079" cy="147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4" name="Rectangle 33">
            <a:extLst>
              <a:ext uri="{FF2B5EF4-FFF2-40B4-BE49-F238E27FC236}">
                <a16:creationId xmlns:a16="http://schemas.microsoft.com/office/drawing/2014/main" id="{CD52035F-236B-8EB3-2576-FB273446D8CE}"/>
              </a:ext>
            </a:extLst>
          </p:cNvPr>
          <p:cNvSpPr/>
          <p:nvPr/>
        </p:nvSpPr>
        <p:spPr>
          <a:xfrm>
            <a:off x="84339" y="5234926"/>
            <a:ext cx="845657" cy="143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5" name="Rectangle 34">
            <a:extLst>
              <a:ext uri="{FF2B5EF4-FFF2-40B4-BE49-F238E27FC236}">
                <a16:creationId xmlns:a16="http://schemas.microsoft.com/office/drawing/2014/main" id="{78AB9FD1-EDB7-971B-806A-5F6FCE0AC0F1}"/>
              </a:ext>
            </a:extLst>
          </p:cNvPr>
          <p:cNvSpPr/>
          <p:nvPr/>
        </p:nvSpPr>
        <p:spPr>
          <a:xfrm>
            <a:off x="358977" y="5431355"/>
            <a:ext cx="7947243" cy="1007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7" name="Rectangle 36">
            <a:extLst>
              <a:ext uri="{FF2B5EF4-FFF2-40B4-BE49-F238E27FC236}">
                <a16:creationId xmlns:a16="http://schemas.microsoft.com/office/drawing/2014/main" id="{B4106BA3-BD22-7C35-6294-28A55956661A}"/>
              </a:ext>
            </a:extLst>
          </p:cNvPr>
          <p:cNvSpPr/>
          <p:nvPr/>
        </p:nvSpPr>
        <p:spPr>
          <a:xfrm>
            <a:off x="338613" y="3452256"/>
            <a:ext cx="2695147" cy="135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569481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19</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261891" y="435006"/>
            <a:ext cx="8229600" cy="400382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br>
              <a:rPr lang="es-ES" sz="2000" dirty="0"/>
            </a:br>
            <a:br>
              <a:rPr lang="es-ES" sz="2000" b="1" dirty="0">
                <a:solidFill>
                  <a:schemeClr val="dk1"/>
                </a:solidFill>
              </a:rPr>
            </a:br>
            <a:r>
              <a:rPr lang="es-ES" sz="2000" b="1" dirty="0">
                <a:solidFill>
                  <a:srgbClr val="1F4D78"/>
                </a:solidFill>
                <a:latin typeface="Calibri Light" panose="020F0302020204030204" pitchFamily="34" charset="0"/>
                <a:cs typeface="Times New Roman" panose="02020603050405020304" pitchFamily="18" charset="0"/>
                <a:sym typeface="Arial"/>
              </a:rPr>
              <a:t>RESULTADOS ( PERIODO TRAIN Y TEST). ALGORITMO DE INVERSION </a:t>
            </a:r>
            <a:r>
              <a:rPr lang="es-ES" sz="2000" dirty="0">
                <a:solidFill>
                  <a:srgbClr val="0070C0"/>
                </a:solidFill>
                <a:effectLst/>
                <a:latin typeface="Calibri" panose="020F0502020204030204" pitchFamily="34" charset="0"/>
                <a:ea typeface="Calibri" panose="020F0502020204030204" pitchFamily="34" charset="0"/>
              </a:rPr>
              <a:t>Sección 5. </a:t>
            </a:r>
            <a:endParaRPr lang="es-ES" sz="2000" b="1" dirty="0">
              <a:solidFill>
                <a:schemeClr val="dk1"/>
              </a:solidFill>
            </a:endParaRPr>
          </a:p>
          <a:p>
            <a:r>
              <a:rPr lang="es-ES" sz="1800" dirty="0">
                <a:effectLst/>
                <a:latin typeface="Calibri" panose="020F0502020204030204" pitchFamily="34" charset="0"/>
                <a:ea typeface="Calibri" panose="020F0502020204030204" pitchFamily="34" charset="0"/>
              </a:rPr>
              <a:t>Diseño de algoritmo de Inversión con modelo de Pesos Porfolio_FG_6 como si fueran acciones/ fondos o invertimos como futuros. (</a:t>
            </a:r>
            <a:r>
              <a:rPr lang="es-ES" sz="1800" dirty="0">
                <a:latin typeface="Calibri" panose="020F0502020204030204" pitchFamily="34" charset="0"/>
                <a:ea typeface="Calibri" panose="020F0502020204030204" pitchFamily="34" charset="0"/>
              </a:rPr>
              <a:t>R</a:t>
            </a:r>
            <a:r>
              <a:rPr lang="es-ES" sz="1800" dirty="0">
                <a:effectLst/>
                <a:latin typeface="Calibri" panose="020F0502020204030204" pitchFamily="34" charset="0"/>
                <a:ea typeface="Calibri" panose="020F0502020204030204" pitchFamily="34" charset="0"/>
              </a:rPr>
              <a:t>ango temporal </a:t>
            </a:r>
            <a:r>
              <a:rPr lang="es-ES" sz="1800" dirty="0" err="1">
                <a:effectLst/>
                <a:latin typeface="Calibri" panose="020F0502020204030204" pitchFamily="34" charset="0"/>
                <a:ea typeface="Calibri" panose="020F0502020204030204" pitchFamily="34" charset="0"/>
              </a:rPr>
              <a:t>train</a:t>
            </a:r>
            <a:r>
              <a:rPr lang="es-ES" sz="1800" dirty="0">
                <a:effectLst/>
                <a:latin typeface="Calibri" panose="020F0502020204030204" pitchFamily="34" charset="0"/>
                <a:ea typeface="Calibri" panose="020F0502020204030204" pitchFamily="34" charset="0"/>
              </a:rPr>
              <a:t> y test)</a:t>
            </a:r>
            <a:endParaRPr lang="fi-FI" sz="1800" dirty="0">
              <a:latin typeface="Calibri" panose="020F0502020204030204" pitchFamily="34" charset="0"/>
              <a:ea typeface="Calibri" panose="020F0502020204030204" pitchFamily="34" charset="0"/>
            </a:endParaRPr>
          </a:p>
          <a:p>
            <a:r>
              <a:rPr lang="es-ES" sz="1800" dirty="0">
                <a:effectLst/>
                <a:latin typeface="Calibri" panose="020F0502020204030204" pitchFamily="34" charset="0"/>
                <a:ea typeface="Calibri" panose="020F0502020204030204" pitchFamily="34" charset="0"/>
              </a:rPr>
              <a:t>(Ver sección 10.6.2. punto 5.9, 5.10 y 5.11 para más información detallada)</a:t>
            </a:r>
          </a:p>
          <a:p>
            <a:endParaRPr lang="fi-FI" sz="1800" dirty="0">
              <a:latin typeface="Calibri" panose="020F0502020204030204" pitchFamily="34" charset="0"/>
              <a:ea typeface="Calibri" panose="020F0502020204030204" pitchFamily="34" charset="0"/>
            </a:endParaRPr>
          </a:p>
          <a:p>
            <a:r>
              <a:rPr lang="es-ES" sz="1000" b="1" i="1" dirty="0">
                <a:latin typeface="Calibri" panose="020F0502020204030204" pitchFamily="34" charset="0"/>
              </a:rPr>
              <a:t>Sección 6.2 Invertir en forma de futuros </a:t>
            </a:r>
            <a:r>
              <a:rPr lang="es-ES" sz="1000" b="1" i="1" dirty="0" err="1">
                <a:latin typeface="Calibri" panose="020F0502020204030204" pitchFamily="34" charset="0"/>
              </a:rPr>
              <a:t>CFDs</a:t>
            </a:r>
            <a:endParaRPr lang="es-ES" sz="1000" b="1" i="1" dirty="0">
              <a:latin typeface="Calibri" panose="020F0502020204030204" pitchFamily="34" charset="0"/>
            </a:endParaRPr>
          </a:p>
          <a:p>
            <a:endParaRPr lang="es-ES" sz="1800" dirty="0">
              <a:latin typeface="Calibri" panose="020F0502020204030204" pitchFamily="34" charset="0"/>
              <a:ea typeface="Calibri" panose="020F0502020204030204" pitchFamily="34" charset="0"/>
            </a:endParaRPr>
          </a:p>
          <a:p>
            <a:r>
              <a:rPr lang="es-ES" sz="1000" dirty="0">
                <a:effectLst/>
                <a:latin typeface="Calibri" panose="020F0502020204030204" pitchFamily="34" charset="0"/>
                <a:ea typeface="Calibri" panose="020F0502020204030204" pitchFamily="34" charset="0"/>
              </a:rPr>
              <a:t>Considero un </a:t>
            </a:r>
            <a:r>
              <a:rPr lang="es-ES" sz="1000" b="1" i="1" dirty="0">
                <a:effectLst/>
                <a:latin typeface="Calibri" panose="020F0502020204030204" pitchFamily="34" charset="0"/>
                <a:ea typeface="Calibri" panose="020F0502020204030204" pitchFamily="34" charset="0"/>
              </a:rPr>
              <a:t>apalancamiento del 10%. </a:t>
            </a:r>
            <a:r>
              <a:rPr lang="es-ES" sz="1000" dirty="0">
                <a:effectLst/>
                <a:latin typeface="Calibri" panose="020F0502020204030204" pitchFamily="34" charset="0"/>
                <a:ea typeface="Calibri" panose="020F0502020204030204" pitchFamily="34" charset="0"/>
              </a:rPr>
              <a:t>Lo hago poniendo el </a:t>
            </a:r>
            <a:r>
              <a:rPr lang="es-ES" sz="1000" dirty="0" err="1">
                <a:effectLst/>
                <a:latin typeface="Calibri" panose="020F0502020204030204" pitchFamily="34" charset="0"/>
                <a:ea typeface="Calibri" panose="020F0502020204030204" pitchFamily="34" charset="0"/>
              </a:rPr>
              <a:t>alloc_limit</a:t>
            </a:r>
            <a:r>
              <a:rPr lang="es-ES" sz="1000" dirty="0">
                <a:effectLst/>
                <a:latin typeface="Calibri" panose="020F0502020204030204" pitchFamily="34" charset="0"/>
                <a:ea typeface="Calibri" panose="020F0502020204030204" pitchFamily="34" charset="0"/>
              </a:rPr>
              <a:t> a un 10% del dinero que puedo invertir en ese momento ya que el </a:t>
            </a:r>
            <a:r>
              <a:rPr lang="es-ES" sz="1000" dirty="0" err="1">
                <a:effectLst/>
                <a:latin typeface="Calibri" panose="020F0502020204030204" pitchFamily="34" charset="0"/>
                <a:ea typeface="Calibri" panose="020F0502020204030204" pitchFamily="34" charset="0"/>
              </a:rPr>
              <a:t>trader</a:t>
            </a:r>
            <a:r>
              <a:rPr lang="es-ES" sz="1000" dirty="0">
                <a:effectLst/>
                <a:latin typeface="Calibri" panose="020F0502020204030204" pitchFamily="34" charset="0"/>
                <a:ea typeface="Calibri" panose="020F0502020204030204" pitchFamily="34" charset="0"/>
              </a:rPr>
              <a:t> no me dejaría en EU apalancarme más en futuros de materias primas. </a:t>
            </a:r>
          </a:p>
          <a:p>
            <a:r>
              <a:rPr lang="es-ES" sz="1000" dirty="0">
                <a:effectLst/>
                <a:latin typeface="Calibri" panose="020F0502020204030204" pitchFamily="34" charset="0"/>
                <a:ea typeface="Calibri" panose="020F0502020204030204" pitchFamily="34" charset="0"/>
              </a:rPr>
              <a:t>He ido viendo en internet los diferentes </a:t>
            </a:r>
            <a:r>
              <a:rPr lang="es-ES" sz="1000" dirty="0" err="1">
                <a:effectLst/>
                <a:latin typeface="Calibri" panose="020F0502020204030204" pitchFamily="34" charset="0"/>
                <a:ea typeface="Calibri" panose="020F0502020204030204" pitchFamily="34" charset="0"/>
              </a:rPr>
              <a:t>Point_Value</a:t>
            </a:r>
            <a:r>
              <a:rPr lang="es-ES" sz="1000" dirty="0">
                <a:effectLst/>
                <a:latin typeface="Calibri" panose="020F0502020204030204" pitchFamily="34" charset="0"/>
                <a:ea typeface="Calibri" panose="020F0502020204030204" pitchFamily="34" charset="0"/>
              </a:rPr>
              <a:t> por materia prima en los futuros analizados. Están en la lista </a:t>
            </a:r>
            <a:r>
              <a:rPr lang="es-ES" sz="1000" dirty="0" err="1">
                <a:effectLst/>
                <a:latin typeface="Calibri" panose="020F0502020204030204" pitchFamily="34" charset="0"/>
                <a:ea typeface="Calibri" panose="020F0502020204030204" pitchFamily="34" charset="0"/>
              </a:rPr>
              <a:t>Point_Value</a:t>
            </a:r>
            <a:r>
              <a:rPr lang="es-ES" sz="1000" dirty="0">
                <a:effectLst/>
                <a:latin typeface="Calibri" panose="020F0502020204030204" pitchFamily="34" charset="0"/>
                <a:ea typeface="Calibri" panose="020F0502020204030204" pitchFamily="34" charset="0"/>
              </a:rPr>
              <a:t>. </a:t>
            </a:r>
          </a:p>
          <a:p>
            <a:r>
              <a:rPr lang="es-ES" sz="1000" dirty="0">
                <a:effectLst/>
                <a:latin typeface="Calibri" panose="020F0502020204030204" pitchFamily="34" charset="0"/>
                <a:ea typeface="Calibri" panose="020F0502020204030204" pitchFamily="34" charset="0"/>
              </a:rPr>
              <a:t>Según internet, las comisiones de compra y venta </a:t>
            </a:r>
            <a:r>
              <a:rPr lang="es-ES" sz="1000" b="1" i="1" dirty="0">
                <a:effectLst/>
                <a:latin typeface="Calibri" panose="020F0502020204030204" pitchFamily="34" charset="0"/>
                <a:ea typeface="Calibri" panose="020F0502020204030204" pitchFamily="34" charset="0"/>
              </a:rPr>
              <a:t>por futuro es de 3 euros </a:t>
            </a:r>
            <a:r>
              <a:rPr lang="es-ES" sz="1000" dirty="0">
                <a:effectLst/>
                <a:latin typeface="Calibri" panose="020F0502020204030204" pitchFamily="34" charset="0"/>
                <a:ea typeface="Calibri" panose="020F0502020204030204" pitchFamily="34" charset="0"/>
              </a:rPr>
              <a:t>en </a:t>
            </a:r>
            <a:r>
              <a:rPr lang="es-ES" sz="1000" dirty="0" err="1">
                <a:effectLst/>
                <a:latin typeface="Calibri" panose="020F0502020204030204" pitchFamily="34" charset="0"/>
                <a:ea typeface="Calibri" panose="020F0502020204030204" pitchFamily="34" charset="0"/>
              </a:rPr>
              <a:t>ClickTrade</a:t>
            </a:r>
            <a:r>
              <a:rPr lang="es-ES" sz="1000" dirty="0">
                <a:effectLst/>
                <a:latin typeface="Calibri" panose="020F0502020204030204" pitchFamily="34" charset="0"/>
                <a:ea typeface="Calibri" panose="020F0502020204030204" pitchFamily="34" charset="0"/>
              </a:rPr>
              <a:t>, </a:t>
            </a:r>
          </a:p>
          <a:p>
            <a:r>
              <a:rPr lang="es-ES" sz="1000" dirty="0">
                <a:effectLst/>
                <a:latin typeface="Calibri" panose="020F0502020204030204" pitchFamily="34" charset="0"/>
                <a:ea typeface="Calibri" panose="020F0502020204030204" pitchFamily="34" charset="0"/>
              </a:rPr>
              <a:t>Uso la misma estructura que en el punto gestión como </a:t>
            </a:r>
            <a:r>
              <a:rPr lang="es-ES" sz="1000" dirty="0" err="1">
                <a:effectLst/>
                <a:latin typeface="Calibri" panose="020F0502020204030204" pitchFamily="34" charset="0"/>
                <a:ea typeface="Calibri" panose="020F0502020204030204" pitchFamily="34" charset="0"/>
              </a:rPr>
              <a:t>ETCs</a:t>
            </a:r>
            <a:r>
              <a:rPr lang="es-ES" sz="1000" dirty="0">
                <a:effectLst/>
                <a:latin typeface="Calibri" panose="020F0502020204030204" pitchFamily="34" charset="0"/>
                <a:ea typeface="Calibri" panose="020F0502020204030204" pitchFamily="34" charset="0"/>
              </a:rPr>
              <a:t> pero haciendo los siguientes cambios:</a:t>
            </a:r>
          </a:p>
          <a:p>
            <a:r>
              <a:rPr lang="es-ES" sz="1000" dirty="0">
                <a:effectLst/>
                <a:latin typeface="Calibri" panose="020F0502020204030204" pitchFamily="34" charset="0"/>
                <a:ea typeface="Calibri" panose="020F0502020204030204" pitchFamily="34" charset="0"/>
              </a:rPr>
              <a:t>	1) Creo un </a:t>
            </a:r>
            <a:r>
              <a:rPr lang="es-ES" sz="1000" b="1" i="1" dirty="0">
                <a:effectLst/>
                <a:latin typeface="Calibri" panose="020F0502020204030204" pitchFamily="34" charset="0"/>
                <a:ea typeface="Calibri" panose="020F0502020204030204" pitchFamily="34" charset="0"/>
              </a:rPr>
              <a:t>stop los de un 5% del dinero invertido</a:t>
            </a:r>
            <a:r>
              <a:rPr lang="es-ES" sz="1000" b="1" u="sng" dirty="0">
                <a:effectLst/>
                <a:latin typeface="Calibri" panose="020F0502020204030204" pitchFamily="34" charset="0"/>
                <a:ea typeface="Calibri" panose="020F0502020204030204" pitchFamily="34" charset="0"/>
              </a:rPr>
              <a:t>. </a:t>
            </a:r>
          </a:p>
          <a:p>
            <a:r>
              <a:rPr lang="es-ES" sz="1000" dirty="0">
                <a:effectLst/>
                <a:latin typeface="Calibri" panose="020F0502020204030204" pitchFamily="34" charset="0"/>
                <a:ea typeface="Calibri" panose="020F0502020204030204" pitchFamily="34" charset="0"/>
              </a:rPr>
              <a:t>	2) Las </a:t>
            </a:r>
            <a:r>
              <a:rPr lang="es-ES" sz="1000" b="1" i="1" dirty="0">
                <a:effectLst/>
                <a:latin typeface="Calibri" panose="020F0502020204030204" pitchFamily="34" charset="0"/>
                <a:ea typeface="Calibri" panose="020F0502020204030204" pitchFamily="34" charset="0"/>
              </a:rPr>
              <a:t>comisiones se calculan por </a:t>
            </a:r>
            <a:r>
              <a:rPr lang="es-ES" sz="1000" b="1" i="1" dirty="0" err="1">
                <a:effectLst/>
                <a:latin typeface="Calibri" panose="020F0502020204030204" pitchFamily="34" charset="0"/>
                <a:ea typeface="Calibri" panose="020F0502020204030204" pitchFamily="34" charset="0"/>
              </a:rPr>
              <a:t>buy_shares</a:t>
            </a:r>
            <a:r>
              <a:rPr lang="es-ES" sz="1000" b="1" i="1" dirty="0">
                <a:effectLst/>
                <a:latin typeface="Calibri" panose="020F0502020204030204" pitchFamily="34" charset="0"/>
                <a:ea typeface="Calibri" panose="020F0502020204030204" pitchFamily="34" charset="0"/>
              </a:rPr>
              <a:t> y </a:t>
            </a:r>
            <a:r>
              <a:rPr lang="es-ES" sz="1000" b="1" i="1" dirty="0" err="1">
                <a:effectLst/>
                <a:latin typeface="Calibri" panose="020F0502020204030204" pitchFamily="34" charset="0"/>
                <a:ea typeface="Calibri" panose="020F0502020204030204" pitchFamily="34" charset="0"/>
              </a:rPr>
              <a:t>sell_shares</a:t>
            </a:r>
            <a:r>
              <a:rPr lang="es-ES" sz="1000" b="1" i="1" dirty="0">
                <a:effectLst/>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y no por el total de compra y ventas. Las aplico a la venta. No es lo más exacto, pero para este </a:t>
            </a:r>
            <a:r>
              <a:rPr lang="es-ES" sz="1000" dirty="0" err="1">
                <a:effectLst/>
                <a:latin typeface="Calibri" panose="020F0502020204030204" pitchFamily="34" charset="0"/>
                <a:ea typeface="Calibri" panose="020F0502020204030204" pitchFamily="34" charset="0"/>
              </a:rPr>
              <a:t>backtest</a:t>
            </a:r>
            <a:r>
              <a:rPr lang="es-ES" sz="1000" dirty="0">
                <a:effectLst/>
                <a:latin typeface="Calibri" panose="020F0502020204030204" pitchFamily="34" charset="0"/>
                <a:ea typeface="Calibri" panose="020F0502020204030204" pitchFamily="34" charset="0"/>
              </a:rPr>
              <a:t> creo que es suficiente. </a:t>
            </a:r>
          </a:p>
          <a:p>
            <a:r>
              <a:rPr lang="es-ES" sz="1000" dirty="0">
                <a:effectLst/>
                <a:latin typeface="Calibri" panose="020F0502020204030204" pitchFamily="34" charset="0"/>
                <a:ea typeface="Calibri" panose="020F0502020204030204" pitchFamily="34" charset="0"/>
              </a:rPr>
              <a:t>	3) El </a:t>
            </a:r>
            <a:r>
              <a:rPr lang="es-ES" sz="1000" b="1" i="1" dirty="0">
                <a:effectLst/>
                <a:latin typeface="Calibri" panose="020F0502020204030204" pitchFamily="34" charset="0"/>
                <a:ea typeface="Calibri" panose="020F0502020204030204" pitchFamily="34" charset="0"/>
              </a:rPr>
              <a:t>rebalanceo de los pesos </a:t>
            </a:r>
            <a:r>
              <a:rPr lang="es-ES" sz="1000" dirty="0">
                <a:effectLst/>
                <a:latin typeface="Calibri" panose="020F0502020204030204" pitchFamily="34" charset="0"/>
                <a:ea typeface="Calibri" panose="020F0502020204030204" pitchFamily="34" charset="0"/>
              </a:rPr>
              <a:t>a cada materia activa ha de ser modificado por lo que vale cada punto. En la compra de futuros de materias primas he indicado:</a:t>
            </a:r>
          </a:p>
          <a:p>
            <a:r>
              <a:rPr lang="es-ES" sz="1000" dirty="0">
                <a:effectLst/>
                <a:latin typeface="Calibri" panose="020F0502020204030204" pitchFamily="34" charset="0"/>
                <a:ea typeface="Calibri" panose="020F0502020204030204" pitchFamily="34" charset="0"/>
              </a:rPr>
              <a:t>		</a:t>
            </a:r>
            <a:r>
              <a:rPr lang="es-ES" sz="1000" dirty="0" err="1">
                <a:effectLst/>
                <a:latin typeface="Calibri" panose="020F0502020204030204" pitchFamily="34" charset="0"/>
                <a:ea typeface="Calibri" panose="020F0502020204030204" pitchFamily="34" charset="0"/>
              </a:rPr>
              <a:t>nueva_relacion_aux</a:t>
            </a:r>
            <a:r>
              <a:rPr lang="es-ES" sz="1000" dirty="0">
                <a:effectLst/>
                <a:latin typeface="Calibri" panose="020F0502020204030204" pitchFamily="34" charset="0"/>
                <a:ea typeface="Calibri" panose="020F0502020204030204" pitchFamily="34" charset="0"/>
              </a:rPr>
              <a:t> = (</a:t>
            </a:r>
            <a:r>
              <a:rPr lang="es-ES" sz="1000" dirty="0" err="1">
                <a:effectLst/>
                <a:latin typeface="Calibri" panose="020F0502020204030204" pitchFamily="34" charset="0"/>
                <a:ea typeface="Calibri" panose="020F0502020204030204" pitchFamily="34" charset="0"/>
              </a:rPr>
              <a:t>PESOS.loc</a:t>
            </a:r>
            <a:r>
              <a:rPr lang="es-ES" sz="1000" dirty="0">
                <a:effectLst/>
                <a:latin typeface="Calibri" panose="020F0502020204030204" pitchFamily="34" charset="0"/>
                <a:ea typeface="Calibri" panose="020F0502020204030204" pitchFamily="34" charset="0"/>
              </a:rPr>
              <a:t>[</a:t>
            </a:r>
            <a:r>
              <a:rPr lang="es-ES" sz="1000" dirty="0" err="1">
                <a:effectLst/>
                <a:latin typeface="Calibri" panose="020F0502020204030204" pitchFamily="34" charset="0"/>
                <a:ea typeface="Calibri" panose="020F0502020204030204" pitchFamily="34" charset="0"/>
              </a:rPr>
              <a:t>idate,daybuys.index</a:t>
            </a:r>
            <a:r>
              <a:rPr lang="es-ES" sz="1000" dirty="0">
                <a:effectLst/>
                <a:latin typeface="Calibri" panose="020F0502020204030204" pitchFamily="34" charset="0"/>
                <a:ea typeface="Calibri" panose="020F0502020204030204" pitchFamily="34" charset="0"/>
              </a:rPr>
              <a:t>] * </a:t>
            </a:r>
            <a:r>
              <a:rPr lang="es-ES" sz="1000" dirty="0" err="1">
                <a:effectLst/>
                <a:latin typeface="Calibri" panose="020F0502020204030204" pitchFamily="34" charset="0"/>
                <a:ea typeface="Calibri" panose="020F0502020204030204" pitchFamily="34" charset="0"/>
              </a:rPr>
              <a:t>PV_total</a:t>
            </a:r>
            <a:r>
              <a:rPr lang="es-ES" sz="1000" dirty="0">
                <a:effectLst/>
                <a:latin typeface="Calibri" panose="020F0502020204030204" pitchFamily="34" charset="0"/>
                <a:ea typeface="Calibri" panose="020F0502020204030204" pitchFamily="34" charset="0"/>
              </a:rPr>
              <a:t>)/</a:t>
            </a:r>
            <a:r>
              <a:rPr lang="es-ES" sz="1000" dirty="0" err="1">
                <a:effectLst/>
                <a:latin typeface="Calibri" panose="020F0502020204030204" pitchFamily="34" charset="0"/>
                <a:ea typeface="Calibri" panose="020F0502020204030204" pitchFamily="34" charset="0"/>
              </a:rPr>
              <a:t>Point_Value</a:t>
            </a:r>
            <a:endParaRPr lang="es-ES" sz="1000" dirty="0">
              <a:effectLst/>
              <a:latin typeface="Calibri" panose="020F0502020204030204" pitchFamily="34" charset="0"/>
              <a:ea typeface="Calibri" panose="020F0502020204030204" pitchFamily="34" charset="0"/>
            </a:endParaRPr>
          </a:p>
          <a:p>
            <a:r>
              <a:rPr lang="es-ES" sz="1000" dirty="0">
                <a:effectLst/>
                <a:latin typeface="Calibri" panose="020F0502020204030204" pitchFamily="34" charset="0"/>
                <a:ea typeface="Calibri" panose="020F0502020204030204" pitchFamily="34" charset="0"/>
              </a:rPr>
              <a:t>		</a:t>
            </a:r>
            <a:r>
              <a:rPr lang="es-ES" sz="1000" dirty="0" err="1">
                <a:effectLst/>
                <a:latin typeface="Calibri" panose="020F0502020204030204" pitchFamily="34" charset="0"/>
                <a:ea typeface="Calibri" panose="020F0502020204030204" pitchFamily="34" charset="0"/>
              </a:rPr>
              <a:t>nueva_relacion</a:t>
            </a:r>
            <a:r>
              <a:rPr lang="es-ES" sz="1000" dirty="0">
                <a:effectLst/>
                <a:latin typeface="Calibri" panose="020F0502020204030204" pitchFamily="34" charset="0"/>
                <a:ea typeface="Calibri" panose="020F0502020204030204" pitchFamily="34" charset="0"/>
              </a:rPr>
              <a:t> = </a:t>
            </a:r>
            <a:r>
              <a:rPr lang="es-ES" sz="1000" dirty="0" err="1">
                <a:effectLst/>
                <a:latin typeface="Calibri" panose="020F0502020204030204" pitchFamily="34" charset="0"/>
                <a:ea typeface="Calibri" panose="020F0502020204030204" pitchFamily="34" charset="0"/>
              </a:rPr>
              <a:t>nueva_relacion_aux</a:t>
            </a:r>
            <a:r>
              <a:rPr lang="es-ES" sz="1000" dirty="0">
                <a:effectLst/>
                <a:latin typeface="Calibri" panose="020F0502020204030204" pitchFamily="34" charset="0"/>
                <a:ea typeface="Calibri" panose="020F0502020204030204" pitchFamily="34" charset="0"/>
              </a:rPr>
              <a:t> / </a:t>
            </a:r>
            <a:r>
              <a:rPr lang="es-ES" sz="1000" dirty="0" err="1">
                <a:effectLst/>
                <a:latin typeface="Calibri" panose="020F0502020204030204" pitchFamily="34" charset="0"/>
                <a:ea typeface="Calibri" panose="020F0502020204030204" pitchFamily="34" charset="0"/>
              </a:rPr>
              <a:t>nueva_relacion_aux.sum</a:t>
            </a:r>
            <a:r>
              <a:rPr lang="es-ES" sz="1000" dirty="0">
                <a:effectLst/>
                <a:latin typeface="Calibri" panose="020F0502020204030204" pitchFamily="34" charset="0"/>
                <a:ea typeface="Calibri" panose="020F0502020204030204" pitchFamily="34" charset="0"/>
              </a:rPr>
              <a:t>()</a:t>
            </a:r>
          </a:p>
          <a:p>
            <a:r>
              <a:rPr lang="es-ES" sz="1000" dirty="0">
                <a:effectLst/>
                <a:latin typeface="Calibri" panose="020F0502020204030204" pitchFamily="34" charset="0"/>
                <a:ea typeface="Calibri" panose="020F0502020204030204" pitchFamily="34" charset="0"/>
              </a:rPr>
              <a:t>		</a:t>
            </a:r>
            <a:r>
              <a:rPr lang="es-ES" sz="1000" dirty="0" err="1">
                <a:effectLst/>
                <a:latin typeface="Calibri" panose="020F0502020204030204" pitchFamily="34" charset="0"/>
                <a:ea typeface="Calibri" panose="020F0502020204030204" pitchFamily="34" charset="0"/>
              </a:rPr>
              <a:t>nueva_relacion</a:t>
            </a:r>
            <a:r>
              <a:rPr lang="es-ES" sz="1000" dirty="0">
                <a:effectLst/>
                <a:latin typeface="Calibri" panose="020F0502020204030204" pitchFamily="34" charset="0"/>
                <a:ea typeface="Calibri" panose="020F0502020204030204" pitchFamily="34" charset="0"/>
              </a:rPr>
              <a:t> es la nueva proporción de pesos.</a:t>
            </a:r>
          </a:p>
          <a:p>
            <a:r>
              <a:rPr lang="es-ES" sz="1000" dirty="0">
                <a:effectLst/>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Esta parte es muy importante.</a:t>
            </a:r>
          </a:p>
          <a:p>
            <a:r>
              <a:rPr lang="es-ES" sz="1000" dirty="0">
                <a:effectLst/>
                <a:latin typeface="Calibri" panose="020F0502020204030204" pitchFamily="34" charset="0"/>
                <a:ea typeface="Calibri" panose="020F0502020204030204" pitchFamily="34" charset="0"/>
              </a:rPr>
              <a:t>	4) Las ganancias o pérdidas se recalculan según el </a:t>
            </a:r>
            <a:r>
              <a:rPr lang="es-ES" sz="1000" b="1" i="1" dirty="0">
                <a:effectLst/>
                <a:latin typeface="Calibri" panose="020F0502020204030204" pitchFamily="34" charset="0"/>
                <a:ea typeface="Calibri" panose="020F0502020204030204" pitchFamily="34" charset="0"/>
              </a:rPr>
              <a:t>diferencial de compras y ventas por el número de futuros y por el Point </a:t>
            </a:r>
            <a:r>
              <a:rPr lang="es-ES" sz="1000" b="1" i="1" dirty="0" err="1">
                <a:effectLst/>
                <a:latin typeface="Calibri" panose="020F0502020204030204" pitchFamily="34" charset="0"/>
                <a:ea typeface="Calibri" panose="020F0502020204030204" pitchFamily="34" charset="0"/>
              </a:rPr>
              <a:t>Value</a:t>
            </a:r>
            <a:r>
              <a:rPr lang="es-ES" sz="1000" i="1" dirty="0">
                <a:effectLst/>
                <a:latin typeface="Calibri" panose="020F0502020204030204" pitchFamily="34" charset="0"/>
                <a:ea typeface="Calibri" panose="020F0502020204030204" pitchFamily="34" charset="0"/>
              </a:rPr>
              <a:t>.</a:t>
            </a:r>
          </a:p>
          <a:p>
            <a:br>
              <a:rPr lang="es-ES" sz="2000" b="1" dirty="0">
                <a:solidFill>
                  <a:schemeClr val="dk1"/>
                </a:solidFill>
              </a:rPr>
            </a:br>
            <a:endParaRPr lang="fi-FI" sz="2000" dirty="0"/>
          </a:p>
        </p:txBody>
      </p:sp>
    </p:spTree>
    <p:extLst>
      <p:ext uri="{BB962C8B-B14F-4D97-AF65-F5344CB8AC3E}">
        <p14:creationId xmlns:p14="http://schemas.microsoft.com/office/powerpoint/2010/main" val="1086084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66F770-A18F-5131-7E9F-BE7E83E3FCD7}"/>
              </a:ext>
            </a:extLst>
          </p:cNvPr>
          <p:cNvPicPr>
            <a:picLocks noChangeAspect="1"/>
          </p:cNvPicPr>
          <p:nvPr/>
        </p:nvPicPr>
        <p:blipFill>
          <a:blip r:embed="rId2"/>
          <a:stretch>
            <a:fillRect/>
          </a:stretch>
        </p:blipFill>
        <p:spPr>
          <a:xfrm>
            <a:off x="0" y="751874"/>
            <a:ext cx="9144000" cy="5354252"/>
          </a:xfrm>
          <a:prstGeom prst="rect">
            <a:avLst/>
          </a:prstGeom>
        </p:spPr>
      </p:pic>
      <p:sp>
        <p:nvSpPr>
          <p:cNvPr id="5" name="Slide Number Placeholder 4">
            <a:extLst>
              <a:ext uri="{FF2B5EF4-FFF2-40B4-BE49-F238E27FC236}">
                <a16:creationId xmlns:a16="http://schemas.microsoft.com/office/drawing/2014/main" id="{F7498D22-8A28-B0F4-A0F4-EF0E1B20C69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a:t>
            </a:fld>
            <a:endParaRPr lang="es-ES"/>
          </a:p>
        </p:txBody>
      </p:sp>
      <p:sp>
        <p:nvSpPr>
          <p:cNvPr id="8" name="TextBox 7">
            <a:extLst>
              <a:ext uri="{FF2B5EF4-FFF2-40B4-BE49-F238E27FC236}">
                <a16:creationId xmlns:a16="http://schemas.microsoft.com/office/drawing/2014/main" id="{37909B0F-09DD-05FB-F675-E05FE905056A}"/>
              </a:ext>
            </a:extLst>
          </p:cNvPr>
          <p:cNvSpPr txBox="1"/>
          <p:nvPr/>
        </p:nvSpPr>
        <p:spPr>
          <a:xfrm>
            <a:off x="3444535" y="7887"/>
            <a:ext cx="2388093" cy="307777"/>
          </a:xfrm>
          <a:prstGeom prst="rect">
            <a:avLst/>
          </a:prstGeom>
          <a:noFill/>
        </p:spPr>
        <p:txBody>
          <a:bodyPr wrap="square">
            <a:spAutoFit/>
          </a:bodyPr>
          <a:lstStyle/>
          <a:p>
            <a:pPr marL="77470" indent="0">
              <a:buNone/>
            </a:pPr>
            <a:r>
              <a:rPr lang="es-ES" b="1" dirty="0">
                <a:latin typeface="Calibri" panose="020F0502020204030204" pitchFamily="34" charset="0"/>
              </a:rPr>
              <a:t>Los 6 enfoques de este TFM.</a:t>
            </a:r>
            <a:endParaRPr lang="fi-FI" b="1" dirty="0"/>
          </a:p>
        </p:txBody>
      </p:sp>
      <p:pic>
        <p:nvPicPr>
          <p:cNvPr id="10" name="Picture 9">
            <a:extLst>
              <a:ext uri="{FF2B5EF4-FFF2-40B4-BE49-F238E27FC236}">
                <a16:creationId xmlns:a16="http://schemas.microsoft.com/office/drawing/2014/main" id="{1B06CF44-6870-60EF-B9EA-E08A154369E4}"/>
              </a:ext>
            </a:extLst>
          </p:cNvPr>
          <p:cNvPicPr>
            <a:picLocks noChangeAspect="1"/>
          </p:cNvPicPr>
          <p:nvPr/>
        </p:nvPicPr>
        <p:blipFill>
          <a:blip r:embed="rId3"/>
          <a:stretch>
            <a:fillRect/>
          </a:stretch>
        </p:blipFill>
        <p:spPr>
          <a:xfrm>
            <a:off x="7450099" y="5900737"/>
            <a:ext cx="1056721" cy="938211"/>
          </a:xfrm>
          <a:prstGeom prst="rect">
            <a:avLst/>
          </a:prstGeom>
        </p:spPr>
      </p:pic>
    </p:spTree>
    <p:extLst>
      <p:ext uri="{BB962C8B-B14F-4D97-AF65-F5344CB8AC3E}">
        <p14:creationId xmlns:p14="http://schemas.microsoft.com/office/powerpoint/2010/main" val="1332610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20</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261891" y="435006"/>
            <a:ext cx="8229600" cy="400382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br>
              <a:rPr lang="es-ES" sz="2000" dirty="0"/>
            </a:br>
            <a:br>
              <a:rPr lang="es-ES" sz="2000" b="1" dirty="0">
                <a:solidFill>
                  <a:schemeClr val="dk1"/>
                </a:solidFill>
              </a:rPr>
            </a:br>
            <a:r>
              <a:rPr lang="es-ES" sz="2000" b="1" dirty="0">
                <a:solidFill>
                  <a:srgbClr val="1F4D78"/>
                </a:solidFill>
                <a:latin typeface="Calibri Light" panose="020F0302020204030204" pitchFamily="34" charset="0"/>
                <a:cs typeface="Times New Roman" panose="02020603050405020304" pitchFamily="18" charset="0"/>
                <a:sym typeface="Arial"/>
              </a:rPr>
              <a:t>RESULTADOS ( PERIODO TRAIN Y TEST). ALGORITMO DE INVERSION </a:t>
            </a:r>
            <a:r>
              <a:rPr lang="es-ES" sz="2000" dirty="0">
                <a:solidFill>
                  <a:srgbClr val="0070C0"/>
                </a:solidFill>
                <a:effectLst/>
                <a:latin typeface="Calibri" panose="020F0502020204030204" pitchFamily="34" charset="0"/>
                <a:ea typeface="Calibri" panose="020F0502020204030204" pitchFamily="34" charset="0"/>
              </a:rPr>
              <a:t>Sección 5. </a:t>
            </a:r>
            <a:endParaRPr lang="es-ES" sz="2000" b="1" dirty="0">
              <a:solidFill>
                <a:schemeClr val="dk1"/>
              </a:solidFill>
            </a:endParaRPr>
          </a:p>
          <a:p>
            <a:r>
              <a:rPr lang="es-ES" sz="1800" dirty="0">
                <a:effectLst/>
                <a:latin typeface="Calibri" panose="020F0502020204030204" pitchFamily="34" charset="0"/>
                <a:ea typeface="Calibri" panose="020F0502020204030204" pitchFamily="34" charset="0"/>
              </a:rPr>
              <a:t>Diseño de algoritmo de Inversión con modelo de Pesos Porfolio_FG_6 como si fueran acciones/ fondos o invertimos como futuros. (</a:t>
            </a:r>
            <a:r>
              <a:rPr lang="es-ES" sz="1800" dirty="0">
                <a:latin typeface="Calibri" panose="020F0502020204030204" pitchFamily="34" charset="0"/>
                <a:ea typeface="Calibri" panose="020F0502020204030204" pitchFamily="34" charset="0"/>
              </a:rPr>
              <a:t>R</a:t>
            </a:r>
            <a:r>
              <a:rPr lang="es-ES" sz="1800" dirty="0">
                <a:effectLst/>
                <a:latin typeface="Calibri" panose="020F0502020204030204" pitchFamily="34" charset="0"/>
                <a:ea typeface="Calibri" panose="020F0502020204030204" pitchFamily="34" charset="0"/>
              </a:rPr>
              <a:t>ango temporal </a:t>
            </a:r>
            <a:r>
              <a:rPr lang="es-ES" sz="1800" dirty="0" err="1">
                <a:effectLst/>
                <a:latin typeface="Calibri" panose="020F0502020204030204" pitchFamily="34" charset="0"/>
                <a:ea typeface="Calibri" panose="020F0502020204030204" pitchFamily="34" charset="0"/>
              </a:rPr>
              <a:t>train</a:t>
            </a:r>
            <a:r>
              <a:rPr lang="es-ES" sz="1800" dirty="0">
                <a:effectLst/>
                <a:latin typeface="Calibri" panose="020F0502020204030204" pitchFamily="34" charset="0"/>
                <a:ea typeface="Calibri" panose="020F0502020204030204" pitchFamily="34" charset="0"/>
              </a:rPr>
              <a:t> y test)</a:t>
            </a:r>
            <a:endParaRPr lang="fi-FI" sz="1800" dirty="0">
              <a:latin typeface="Calibri" panose="020F0502020204030204" pitchFamily="34" charset="0"/>
              <a:ea typeface="Calibri" panose="020F0502020204030204" pitchFamily="34" charset="0"/>
            </a:endParaRPr>
          </a:p>
          <a:p>
            <a:r>
              <a:rPr lang="es-ES" sz="1800" dirty="0">
                <a:effectLst/>
                <a:latin typeface="Calibri" panose="020F0502020204030204" pitchFamily="34" charset="0"/>
                <a:ea typeface="Calibri" panose="020F0502020204030204" pitchFamily="34" charset="0"/>
              </a:rPr>
              <a:t>(Ver sección 10.6.2. punto 5.9, 5.10 y 5.11 para más información detallada)</a:t>
            </a:r>
          </a:p>
          <a:p>
            <a:endParaRPr lang="fi-FI" sz="1800" dirty="0">
              <a:latin typeface="Calibri" panose="020F0502020204030204" pitchFamily="34" charset="0"/>
              <a:ea typeface="Calibri" panose="020F0502020204030204" pitchFamily="34" charset="0"/>
            </a:endParaRPr>
          </a:p>
          <a:p>
            <a:r>
              <a:rPr lang="es-ES" sz="1000" b="1" i="1" dirty="0">
                <a:latin typeface="Calibri" panose="020F0502020204030204" pitchFamily="34" charset="0"/>
              </a:rPr>
              <a:t>Sección 6.2 Invertir en forma de futuros </a:t>
            </a:r>
            <a:r>
              <a:rPr lang="es-ES" sz="1000" b="1" i="1" dirty="0" err="1">
                <a:latin typeface="Calibri" panose="020F0502020204030204" pitchFamily="34" charset="0"/>
              </a:rPr>
              <a:t>CFDs</a:t>
            </a:r>
            <a:endParaRPr lang="es-ES" sz="1000" b="1" i="1" dirty="0">
              <a:latin typeface="Calibri" panose="020F0502020204030204" pitchFamily="34" charset="0"/>
            </a:endParaRPr>
          </a:p>
          <a:p>
            <a:endParaRPr lang="es-ES" sz="1800" dirty="0">
              <a:latin typeface="Calibri" panose="020F0502020204030204" pitchFamily="34" charset="0"/>
              <a:ea typeface="Calibri" panose="020F0502020204030204" pitchFamily="34" charset="0"/>
            </a:endParaRPr>
          </a:p>
          <a:p>
            <a:r>
              <a:rPr lang="es-ES" sz="1000" dirty="0">
                <a:effectLst/>
                <a:latin typeface="Calibri" panose="020F0502020204030204" pitchFamily="34" charset="0"/>
                <a:ea typeface="Calibri" panose="020F0502020204030204" pitchFamily="34" charset="0"/>
              </a:rPr>
              <a:t>Considero un </a:t>
            </a:r>
            <a:r>
              <a:rPr lang="es-ES" sz="1000" b="1" i="1" dirty="0">
                <a:effectLst/>
                <a:latin typeface="Calibri" panose="020F0502020204030204" pitchFamily="34" charset="0"/>
                <a:ea typeface="Calibri" panose="020F0502020204030204" pitchFamily="34" charset="0"/>
              </a:rPr>
              <a:t>apalancamiento del 10%. </a:t>
            </a:r>
            <a:r>
              <a:rPr lang="es-ES" sz="1000" dirty="0">
                <a:effectLst/>
                <a:latin typeface="Calibri" panose="020F0502020204030204" pitchFamily="34" charset="0"/>
                <a:ea typeface="Calibri" panose="020F0502020204030204" pitchFamily="34" charset="0"/>
              </a:rPr>
              <a:t>Lo hago poniendo el </a:t>
            </a:r>
            <a:r>
              <a:rPr lang="es-ES" sz="1000" dirty="0" err="1">
                <a:effectLst/>
                <a:latin typeface="Calibri" panose="020F0502020204030204" pitchFamily="34" charset="0"/>
                <a:ea typeface="Calibri" panose="020F0502020204030204" pitchFamily="34" charset="0"/>
              </a:rPr>
              <a:t>alloc_limit</a:t>
            </a:r>
            <a:r>
              <a:rPr lang="es-ES" sz="1000" dirty="0">
                <a:effectLst/>
                <a:latin typeface="Calibri" panose="020F0502020204030204" pitchFamily="34" charset="0"/>
                <a:ea typeface="Calibri" panose="020F0502020204030204" pitchFamily="34" charset="0"/>
              </a:rPr>
              <a:t> a un 10% del dinero que puedo invertir en ese momento ya que el </a:t>
            </a:r>
            <a:r>
              <a:rPr lang="es-ES" sz="1000" dirty="0" err="1">
                <a:effectLst/>
                <a:latin typeface="Calibri" panose="020F0502020204030204" pitchFamily="34" charset="0"/>
                <a:ea typeface="Calibri" panose="020F0502020204030204" pitchFamily="34" charset="0"/>
              </a:rPr>
              <a:t>trader</a:t>
            </a:r>
            <a:r>
              <a:rPr lang="es-ES" sz="1000" dirty="0">
                <a:effectLst/>
                <a:latin typeface="Calibri" panose="020F0502020204030204" pitchFamily="34" charset="0"/>
                <a:ea typeface="Calibri" panose="020F0502020204030204" pitchFamily="34" charset="0"/>
              </a:rPr>
              <a:t> no me dejaría en EU apalancarme más en futuros de materias primas. </a:t>
            </a:r>
          </a:p>
          <a:p>
            <a:r>
              <a:rPr lang="es-ES" sz="1000" dirty="0">
                <a:effectLst/>
                <a:latin typeface="Calibri" panose="020F0502020204030204" pitchFamily="34" charset="0"/>
                <a:ea typeface="Calibri" panose="020F0502020204030204" pitchFamily="34" charset="0"/>
              </a:rPr>
              <a:t>He ido viendo en internet los diferentes </a:t>
            </a:r>
            <a:r>
              <a:rPr lang="es-ES" sz="1000" dirty="0" err="1">
                <a:effectLst/>
                <a:latin typeface="Calibri" panose="020F0502020204030204" pitchFamily="34" charset="0"/>
                <a:ea typeface="Calibri" panose="020F0502020204030204" pitchFamily="34" charset="0"/>
              </a:rPr>
              <a:t>Point_Value</a:t>
            </a:r>
            <a:r>
              <a:rPr lang="es-ES" sz="1000" dirty="0">
                <a:effectLst/>
                <a:latin typeface="Calibri" panose="020F0502020204030204" pitchFamily="34" charset="0"/>
                <a:ea typeface="Calibri" panose="020F0502020204030204" pitchFamily="34" charset="0"/>
              </a:rPr>
              <a:t> por materia prima en los futuros analizados. Están en la lista </a:t>
            </a:r>
            <a:r>
              <a:rPr lang="es-ES" sz="1000" dirty="0" err="1">
                <a:effectLst/>
                <a:latin typeface="Calibri" panose="020F0502020204030204" pitchFamily="34" charset="0"/>
                <a:ea typeface="Calibri" panose="020F0502020204030204" pitchFamily="34" charset="0"/>
              </a:rPr>
              <a:t>Point_Value</a:t>
            </a:r>
            <a:r>
              <a:rPr lang="es-ES" sz="1000" dirty="0">
                <a:effectLst/>
                <a:latin typeface="Calibri" panose="020F0502020204030204" pitchFamily="34" charset="0"/>
                <a:ea typeface="Calibri" panose="020F0502020204030204" pitchFamily="34" charset="0"/>
              </a:rPr>
              <a:t>. </a:t>
            </a:r>
          </a:p>
          <a:p>
            <a:r>
              <a:rPr lang="es-ES" sz="1000" dirty="0">
                <a:effectLst/>
                <a:latin typeface="Calibri" panose="020F0502020204030204" pitchFamily="34" charset="0"/>
                <a:ea typeface="Calibri" panose="020F0502020204030204" pitchFamily="34" charset="0"/>
              </a:rPr>
              <a:t>Según internet, las comisiones de compra y venta </a:t>
            </a:r>
            <a:r>
              <a:rPr lang="es-ES" sz="1000" b="1" i="1" dirty="0">
                <a:effectLst/>
                <a:latin typeface="Calibri" panose="020F0502020204030204" pitchFamily="34" charset="0"/>
                <a:ea typeface="Calibri" panose="020F0502020204030204" pitchFamily="34" charset="0"/>
              </a:rPr>
              <a:t>por futuro es de 3 euros </a:t>
            </a:r>
            <a:r>
              <a:rPr lang="es-ES" sz="1000" dirty="0">
                <a:effectLst/>
                <a:latin typeface="Calibri" panose="020F0502020204030204" pitchFamily="34" charset="0"/>
                <a:ea typeface="Calibri" panose="020F0502020204030204" pitchFamily="34" charset="0"/>
              </a:rPr>
              <a:t>en </a:t>
            </a:r>
            <a:r>
              <a:rPr lang="es-ES" sz="1000" dirty="0" err="1">
                <a:effectLst/>
                <a:latin typeface="Calibri" panose="020F0502020204030204" pitchFamily="34" charset="0"/>
                <a:ea typeface="Calibri" panose="020F0502020204030204" pitchFamily="34" charset="0"/>
              </a:rPr>
              <a:t>ClickTrade</a:t>
            </a:r>
            <a:r>
              <a:rPr lang="es-ES" sz="1000" dirty="0">
                <a:effectLst/>
                <a:latin typeface="Calibri" panose="020F0502020204030204" pitchFamily="34" charset="0"/>
                <a:ea typeface="Calibri" panose="020F0502020204030204" pitchFamily="34" charset="0"/>
              </a:rPr>
              <a:t>, </a:t>
            </a:r>
          </a:p>
          <a:p>
            <a:r>
              <a:rPr lang="es-ES" sz="1000" dirty="0">
                <a:effectLst/>
                <a:latin typeface="Calibri" panose="020F0502020204030204" pitchFamily="34" charset="0"/>
                <a:ea typeface="Calibri" panose="020F0502020204030204" pitchFamily="34" charset="0"/>
              </a:rPr>
              <a:t>Uso la misma estructura que en el punto gestión como </a:t>
            </a:r>
            <a:r>
              <a:rPr lang="es-ES" sz="1000" dirty="0" err="1">
                <a:effectLst/>
                <a:latin typeface="Calibri" panose="020F0502020204030204" pitchFamily="34" charset="0"/>
                <a:ea typeface="Calibri" panose="020F0502020204030204" pitchFamily="34" charset="0"/>
              </a:rPr>
              <a:t>ETCs</a:t>
            </a:r>
            <a:r>
              <a:rPr lang="es-ES" sz="1000" dirty="0">
                <a:effectLst/>
                <a:latin typeface="Calibri" panose="020F0502020204030204" pitchFamily="34" charset="0"/>
                <a:ea typeface="Calibri" panose="020F0502020204030204" pitchFamily="34" charset="0"/>
              </a:rPr>
              <a:t> pero haciendo los siguientes cambios:</a:t>
            </a:r>
          </a:p>
          <a:p>
            <a:r>
              <a:rPr lang="es-ES" sz="1000" dirty="0">
                <a:effectLst/>
                <a:latin typeface="Calibri" panose="020F0502020204030204" pitchFamily="34" charset="0"/>
                <a:ea typeface="Calibri" panose="020F0502020204030204" pitchFamily="34" charset="0"/>
              </a:rPr>
              <a:t>	1) Creo un </a:t>
            </a:r>
            <a:r>
              <a:rPr lang="es-ES" sz="1000" b="1" i="1" dirty="0">
                <a:effectLst/>
                <a:latin typeface="Calibri" panose="020F0502020204030204" pitchFamily="34" charset="0"/>
                <a:ea typeface="Calibri" panose="020F0502020204030204" pitchFamily="34" charset="0"/>
              </a:rPr>
              <a:t>stop los de un 5% del dinero invertido</a:t>
            </a:r>
            <a:r>
              <a:rPr lang="es-ES" sz="1000" b="1" u="sng" dirty="0">
                <a:effectLst/>
                <a:latin typeface="Calibri" panose="020F0502020204030204" pitchFamily="34" charset="0"/>
                <a:ea typeface="Calibri" panose="020F0502020204030204" pitchFamily="34" charset="0"/>
              </a:rPr>
              <a:t>. </a:t>
            </a:r>
          </a:p>
          <a:p>
            <a:r>
              <a:rPr lang="es-ES" sz="1000" dirty="0">
                <a:effectLst/>
                <a:latin typeface="Calibri" panose="020F0502020204030204" pitchFamily="34" charset="0"/>
                <a:ea typeface="Calibri" panose="020F0502020204030204" pitchFamily="34" charset="0"/>
              </a:rPr>
              <a:t>	2) Las </a:t>
            </a:r>
            <a:r>
              <a:rPr lang="es-ES" sz="1000" b="1" i="1" dirty="0">
                <a:effectLst/>
                <a:latin typeface="Calibri" panose="020F0502020204030204" pitchFamily="34" charset="0"/>
                <a:ea typeface="Calibri" panose="020F0502020204030204" pitchFamily="34" charset="0"/>
              </a:rPr>
              <a:t>comisiones se calculan por </a:t>
            </a:r>
            <a:r>
              <a:rPr lang="es-ES" sz="1000" b="1" i="1" dirty="0" err="1">
                <a:effectLst/>
                <a:latin typeface="Calibri" panose="020F0502020204030204" pitchFamily="34" charset="0"/>
                <a:ea typeface="Calibri" panose="020F0502020204030204" pitchFamily="34" charset="0"/>
              </a:rPr>
              <a:t>buy_shares</a:t>
            </a:r>
            <a:r>
              <a:rPr lang="es-ES" sz="1000" b="1" i="1" dirty="0">
                <a:effectLst/>
                <a:latin typeface="Calibri" panose="020F0502020204030204" pitchFamily="34" charset="0"/>
                <a:ea typeface="Calibri" panose="020F0502020204030204" pitchFamily="34" charset="0"/>
              </a:rPr>
              <a:t> y </a:t>
            </a:r>
            <a:r>
              <a:rPr lang="es-ES" sz="1000" b="1" i="1" dirty="0" err="1">
                <a:effectLst/>
                <a:latin typeface="Calibri" panose="020F0502020204030204" pitchFamily="34" charset="0"/>
                <a:ea typeface="Calibri" panose="020F0502020204030204" pitchFamily="34" charset="0"/>
              </a:rPr>
              <a:t>sell_shares</a:t>
            </a:r>
            <a:r>
              <a:rPr lang="es-ES" sz="1000" b="1" i="1" dirty="0">
                <a:effectLst/>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y no por el total de compra y ventas. Las aplico a la venta. No es lo más exacto, pero para este </a:t>
            </a:r>
            <a:r>
              <a:rPr lang="es-ES" sz="1000" dirty="0" err="1">
                <a:effectLst/>
                <a:latin typeface="Calibri" panose="020F0502020204030204" pitchFamily="34" charset="0"/>
                <a:ea typeface="Calibri" panose="020F0502020204030204" pitchFamily="34" charset="0"/>
              </a:rPr>
              <a:t>backtest</a:t>
            </a:r>
            <a:r>
              <a:rPr lang="es-ES" sz="1000" dirty="0">
                <a:effectLst/>
                <a:latin typeface="Calibri" panose="020F0502020204030204" pitchFamily="34" charset="0"/>
                <a:ea typeface="Calibri" panose="020F0502020204030204" pitchFamily="34" charset="0"/>
              </a:rPr>
              <a:t> creo que es suficiente. </a:t>
            </a:r>
          </a:p>
          <a:p>
            <a:r>
              <a:rPr lang="es-ES" sz="1000" dirty="0">
                <a:effectLst/>
                <a:latin typeface="Calibri" panose="020F0502020204030204" pitchFamily="34" charset="0"/>
                <a:ea typeface="Calibri" panose="020F0502020204030204" pitchFamily="34" charset="0"/>
              </a:rPr>
              <a:t>	3) El </a:t>
            </a:r>
            <a:r>
              <a:rPr lang="es-ES" sz="1000" b="1" i="1" dirty="0">
                <a:effectLst/>
                <a:latin typeface="Calibri" panose="020F0502020204030204" pitchFamily="34" charset="0"/>
                <a:ea typeface="Calibri" panose="020F0502020204030204" pitchFamily="34" charset="0"/>
              </a:rPr>
              <a:t>rebalanceo de los pesos </a:t>
            </a:r>
            <a:r>
              <a:rPr lang="es-ES" sz="1000" dirty="0">
                <a:effectLst/>
                <a:latin typeface="Calibri" panose="020F0502020204030204" pitchFamily="34" charset="0"/>
                <a:ea typeface="Calibri" panose="020F0502020204030204" pitchFamily="34" charset="0"/>
              </a:rPr>
              <a:t>a cada materia activa ha de ser modificado por lo que vale cada punto. En la compra de futuros de materias primas he indicado:</a:t>
            </a:r>
          </a:p>
          <a:p>
            <a:r>
              <a:rPr lang="es-ES" sz="1000" dirty="0">
                <a:effectLst/>
                <a:latin typeface="Calibri" panose="020F0502020204030204" pitchFamily="34" charset="0"/>
                <a:ea typeface="Calibri" panose="020F0502020204030204" pitchFamily="34" charset="0"/>
              </a:rPr>
              <a:t>		</a:t>
            </a:r>
            <a:r>
              <a:rPr lang="es-ES" sz="1000" dirty="0" err="1">
                <a:effectLst/>
                <a:latin typeface="Calibri" panose="020F0502020204030204" pitchFamily="34" charset="0"/>
                <a:ea typeface="Calibri" panose="020F0502020204030204" pitchFamily="34" charset="0"/>
              </a:rPr>
              <a:t>nueva_relacion_aux</a:t>
            </a:r>
            <a:r>
              <a:rPr lang="es-ES" sz="1000" dirty="0">
                <a:effectLst/>
                <a:latin typeface="Calibri" panose="020F0502020204030204" pitchFamily="34" charset="0"/>
                <a:ea typeface="Calibri" panose="020F0502020204030204" pitchFamily="34" charset="0"/>
              </a:rPr>
              <a:t> = (</a:t>
            </a:r>
            <a:r>
              <a:rPr lang="es-ES" sz="1000" dirty="0" err="1">
                <a:effectLst/>
                <a:latin typeface="Calibri" panose="020F0502020204030204" pitchFamily="34" charset="0"/>
                <a:ea typeface="Calibri" panose="020F0502020204030204" pitchFamily="34" charset="0"/>
              </a:rPr>
              <a:t>PESOS.loc</a:t>
            </a:r>
            <a:r>
              <a:rPr lang="es-ES" sz="1000" dirty="0">
                <a:effectLst/>
                <a:latin typeface="Calibri" panose="020F0502020204030204" pitchFamily="34" charset="0"/>
                <a:ea typeface="Calibri" panose="020F0502020204030204" pitchFamily="34" charset="0"/>
              </a:rPr>
              <a:t>[</a:t>
            </a:r>
            <a:r>
              <a:rPr lang="es-ES" sz="1000" dirty="0" err="1">
                <a:effectLst/>
                <a:latin typeface="Calibri" panose="020F0502020204030204" pitchFamily="34" charset="0"/>
                <a:ea typeface="Calibri" panose="020F0502020204030204" pitchFamily="34" charset="0"/>
              </a:rPr>
              <a:t>idate,daybuys.index</a:t>
            </a:r>
            <a:r>
              <a:rPr lang="es-ES" sz="1000" dirty="0">
                <a:effectLst/>
                <a:latin typeface="Calibri" panose="020F0502020204030204" pitchFamily="34" charset="0"/>
                <a:ea typeface="Calibri" panose="020F0502020204030204" pitchFamily="34" charset="0"/>
              </a:rPr>
              <a:t>] * </a:t>
            </a:r>
            <a:r>
              <a:rPr lang="es-ES" sz="1000" dirty="0" err="1">
                <a:effectLst/>
                <a:latin typeface="Calibri" panose="020F0502020204030204" pitchFamily="34" charset="0"/>
                <a:ea typeface="Calibri" panose="020F0502020204030204" pitchFamily="34" charset="0"/>
              </a:rPr>
              <a:t>PV_total</a:t>
            </a:r>
            <a:r>
              <a:rPr lang="es-ES" sz="1000" dirty="0">
                <a:effectLst/>
                <a:latin typeface="Calibri" panose="020F0502020204030204" pitchFamily="34" charset="0"/>
                <a:ea typeface="Calibri" panose="020F0502020204030204" pitchFamily="34" charset="0"/>
              </a:rPr>
              <a:t>)/</a:t>
            </a:r>
            <a:r>
              <a:rPr lang="es-ES" sz="1000" dirty="0" err="1">
                <a:effectLst/>
                <a:latin typeface="Calibri" panose="020F0502020204030204" pitchFamily="34" charset="0"/>
                <a:ea typeface="Calibri" panose="020F0502020204030204" pitchFamily="34" charset="0"/>
              </a:rPr>
              <a:t>Point_Value</a:t>
            </a:r>
            <a:endParaRPr lang="es-ES" sz="1000" dirty="0">
              <a:effectLst/>
              <a:latin typeface="Calibri" panose="020F0502020204030204" pitchFamily="34" charset="0"/>
              <a:ea typeface="Calibri" panose="020F0502020204030204" pitchFamily="34" charset="0"/>
            </a:endParaRPr>
          </a:p>
          <a:p>
            <a:r>
              <a:rPr lang="es-ES" sz="1000" dirty="0">
                <a:effectLst/>
                <a:latin typeface="Calibri" panose="020F0502020204030204" pitchFamily="34" charset="0"/>
                <a:ea typeface="Calibri" panose="020F0502020204030204" pitchFamily="34" charset="0"/>
              </a:rPr>
              <a:t>		</a:t>
            </a:r>
            <a:r>
              <a:rPr lang="es-ES" sz="1000" dirty="0" err="1">
                <a:effectLst/>
                <a:latin typeface="Calibri" panose="020F0502020204030204" pitchFamily="34" charset="0"/>
                <a:ea typeface="Calibri" panose="020F0502020204030204" pitchFamily="34" charset="0"/>
              </a:rPr>
              <a:t>nueva_relacion</a:t>
            </a:r>
            <a:r>
              <a:rPr lang="es-ES" sz="1000" dirty="0">
                <a:effectLst/>
                <a:latin typeface="Calibri" panose="020F0502020204030204" pitchFamily="34" charset="0"/>
                <a:ea typeface="Calibri" panose="020F0502020204030204" pitchFamily="34" charset="0"/>
              </a:rPr>
              <a:t> = </a:t>
            </a:r>
            <a:r>
              <a:rPr lang="es-ES" sz="1000" dirty="0" err="1">
                <a:effectLst/>
                <a:latin typeface="Calibri" panose="020F0502020204030204" pitchFamily="34" charset="0"/>
                <a:ea typeface="Calibri" panose="020F0502020204030204" pitchFamily="34" charset="0"/>
              </a:rPr>
              <a:t>nueva_relacion_aux</a:t>
            </a:r>
            <a:r>
              <a:rPr lang="es-ES" sz="1000" dirty="0">
                <a:effectLst/>
                <a:latin typeface="Calibri" panose="020F0502020204030204" pitchFamily="34" charset="0"/>
                <a:ea typeface="Calibri" panose="020F0502020204030204" pitchFamily="34" charset="0"/>
              </a:rPr>
              <a:t> / </a:t>
            </a:r>
            <a:r>
              <a:rPr lang="es-ES" sz="1000" dirty="0" err="1">
                <a:effectLst/>
                <a:latin typeface="Calibri" panose="020F0502020204030204" pitchFamily="34" charset="0"/>
                <a:ea typeface="Calibri" panose="020F0502020204030204" pitchFamily="34" charset="0"/>
              </a:rPr>
              <a:t>nueva_relacion_aux.sum</a:t>
            </a:r>
            <a:r>
              <a:rPr lang="es-ES" sz="1000" dirty="0">
                <a:effectLst/>
                <a:latin typeface="Calibri" panose="020F0502020204030204" pitchFamily="34" charset="0"/>
                <a:ea typeface="Calibri" panose="020F0502020204030204" pitchFamily="34" charset="0"/>
              </a:rPr>
              <a:t>()</a:t>
            </a:r>
          </a:p>
          <a:p>
            <a:r>
              <a:rPr lang="es-ES" sz="1000" dirty="0">
                <a:effectLst/>
                <a:latin typeface="Calibri" panose="020F0502020204030204" pitchFamily="34" charset="0"/>
                <a:ea typeface="Calibri" panose="020F0502020204030204" pitchFamily="34" charset="0"/>
              </a:rPr>
              <a:t>		</a:t>
            </a:r>
            <a:r>
              <a:rPr lang="es-ES" sz="1000" dirty="0" err="1">
                <a:effectLst/>
                <a:latin typeface="Calibri" panose="020F0502020204030204" pitchFamily="34" charset="0"/>
                <a:ea typeface="Calibri" panose="020F0502020204030204" pitchFamily="34" charset="0"/>
              </a:rPr>
              <a:t>nueva_relacion</a:t>
            </a:r>
            <a:r>
              <a:rPr lang="es-ES" sz="1000" dirty="0">
                <a:effectLst/>
                <a:latin typeface="Calibri" panose="020F0502020204030204" pitchFamily="34" charset="0"/>
                <a:ea typeface="Calibri" panose="020F0502020204030204" pitchFamily="34" charset="0"/>
              </a:rPr>
              <a:t> es la nueva proporción de pesos.</a:t>
            </a:r>
          </a:p>
          <a:p>
            <a:r>
              <a:rPr lang="es-ES" sz="1000" dirty="0">
                <a:effectLst/>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Esta parte es muy importante.</a:t>
            </a:r>
          </a:p>
          <a:p>
            <a:r>
              <a:rPr lang="es-ES" sz="1000" dirty="0">
                <a:effectLst/>
                <a:latin typeface="Calibri" panose="020F0502020204030204" pitchFamily="34" charset="0"/>
                <a:ea typeface="Calibri" panose="020F0502020204030204" pitchFamily="34" charset="0"/>
              </a:rPr>
              <a:t>	4) Las ganancias o pérdidas se recalculan según el </a:t>
            </a:r>
            <a:r>
              <a:rPr lang="es-ES" sz="1000" b="1" i="1" dirty="0">
                <a:effectLst/>
                <a:latin typeface="Calibri" panose="020F0502020204030204" pitchFamily="34" charset="0"/>
                <a:ea typeface="Calibri" panose="020F0502020204030204" pitchFamily="34" charset="0"/>
              </a:rPr>
              <a:t>diferencial de compras y ventas por el número de futuros y por el Point </a:t>
            </a:r>
            <a:r>
              <a:rPr lang="es-ES" sz="1000" b="1" i="1" dirty="0" err="1">
                <a:effectLst/>
                <a:latin typeface="Calibri" panose="020F0502020204030204" pitchFamily="34" charset="0"/>
                <a:ea typeface="Calibri" panose="020F0502020204030204" pitchFamily="34" charset="0"/>
              </a:rPr>
              <a:t>Value</a:t>
            </a:r>
            <a:r>
              <a:rPr lang="es-ES" sz="1000" i="1" dirty="0">
                <a:effectLst/>
                <a:latin typeface="Calibri" panose="020F0502020204030204" pitchFamily="34" charset="0"/>
                <a:ea typeface="Calibri" panose="020F0502020204030204" pitchFamily="34" charset="0"/>
              </a:rPr>
              <a:t>.</a:t>
            </a:r>
          </a:p>
          <a:p>
            <a:br>
              <a:rPr lang="es-ES" sz="2000" b="1" dirty="0">
                <a:solidFill>
                  <a:schemeClr val="dk1"/>
                </a:solidFill>
              </a:rPr>
            </a:br>
            <a:endParaRPr lang="fi-FI" sz="2000" dirty="0"/>
          </a:p>
        </p:txBody>
      </p:sp>
      <p:sp>
        <p:nvSpPr>
          <p:cNvPr id="2" name="Rectangle 1">
            <a:extLst>
              <a:ext uri="{FF2B5EF4-FFF2-40B4-BE49-F238E27FC236}">
                <a16:creationId xmlns:a16="http://schemas.microsoft.com/office/drawing/2014/main" id="{888D3736-8340-FA93-2659-95B6F051FE2B}"/>
              </a:ext>
            </a:extLst>
          </p:cNvPr>
          <p:cNvSpPr/>
          <p:nvPr/>
        </p:nvSpPr>
        <p:spPr>
          <a:xfrm>
            <a:off x="261891" y="2179320"/>
            <a:ext cx="774429" cy="167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Rectangle 2">
            <a:extLst>
              <a:ext uri="{FF2B5EF4-FFF2-40B4-BE49-F238E27FC236}">
                <a16:creationId xmlns:a16="http://schemas.microsoft.com/office/drawing/2014/main" id="{B65A2108-642E-4CE2-EA46-60218CB81B29}"/>
              </a:ext>
            </a:extLst>
          </p:cNvPr>
          <p:cNvSpPr/>
          <p:nvPr/>
        </p:nvSpPr>
        <p:spPr>
          <a:xfrm>
            <a:off x="2425971" y="2190460"/>
            <a:ext cx="5902689" cy="453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 name="Rectangle 3">
            <a:extLst>
              <a:ext uri="{FF2B5EF4-FFF2-40B4-BE49-F238E27FC236}">
                <a16:creationId xmlns:a16="http://schemas.microsoft.com/office/drawing/2014/main" id="{6F435789-CC37-F2A7-0F50-DD87D7996465}"/>
              </a:ext>
            </a:extLst>
          </p:cNvPr>
          <p:cNvSpPr/>
          <p:nvPr/>
        </p:nvSpPr>
        <p:spPr>
          <a:xfrm>
            <a:off x="297180" y="2378937"/>
            <a:ext cx="2613660" cy="453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Rectangle 5">
            <a:extLst>
              <a:ext uri="{FF2B5EF4-FFF2-40B4-BE49-F238E27FC236}">
                <a16:creationId xmlns:a16="http://schemas.microsoft.com/office/drawing/2014/main" id="{6FA190F4-45B3-61F2-01B6-7563DF42CA53}"/>
              </a:ext>
            </a:extLst>
          </p:cNvPr>
          <p:cNvSpPr/>
          <p:nvPr/>
        </p:nvSpPr>
        <p:spPr>
          <a:xfrm>
            <a:off x="4184785" y="2668496"/>
            <a:ext cx="774429" cy="167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Rectangle 8">
            <a:extLst>
              <a:ext uri="{FF2B5EF4-FFF2-40B4-BE49-F238E27FC236}">
                <a16:creationId xmlns:a16="http://schemas.microsoft.com/office/drawing/2014/main" id="{FE2703A1-13EA-0D46-244E-C270DF0A0C6F}"/>
              </a:ext>
            </a:extLst>
          </p:cNvPr>
          <p:cNvSpPr/>
          <p:nvPr/>
        </p:nvSpPr>
        <p:spPr>
          <a:xfrm>
            <a:off x="4315731" y="3101340"/>
            <a:ext cx="1909809" cy="260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Rectangle 9">
            <a:extLst>
              <a:ext uri="{FF2B5EF4-FFF2-40B4-BE49-F238E27FC236}">
                <a16:creationId xmlns:a16="http://schemas.microsoft.com/office/drawing/2014/main" id="{02AA34C1-20CF-100A-0439-E534E44C1720}"/>
              </a:ext>
            </a:extLst>
          </p:cNvPr>
          <p:cNvSpPr/>
          <p:nvPr/>
        </p:nvSpPr>
        <p:spPr>
          <a:xfrm>
            <a:off x="7295151" y="3147684"/>
            <a:ext cx="1132569" cy="213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Rectangle 10">
            <a:extLst>
              <a:ext uri="{FF2B5EF4-FFF2-40B4-BE49-F238E27FC236}">
                <a16:creationId xmlns:a16="http://schemas.microsoft.com/office/drawing/2014/main" id="{58684B49-F9E1-A2C7-F072-92905025F025}"/>
              </a:ext>
            </a:extLst>
          </p:cNvPr>
          <p:cNvSpPr/>
          <p:nvPr/>
        </p:nvSpPr>
        <p:spPr>
          <a:xfrm>
            <a:off x="329065" y="3291840"/>
            <a:ext cx="2444615" cy="137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 name="Rectangle 11">
            <a:extLst>
              <a:ext uri="{FF2B5EF4-FFF2-40B4-BE49-F238E27FC236}">
                <a16:creationId xmlns:a16="http://schemas.microsoft.com/office/drawing/2014/main" id="{285905B9-B1BA-2FEC-631A-ABF6CE7C158E}"/>
              </a:ext>
            </a:extLst>
          </p:cNvPr>
          <p:cNvSpPr/>
          <p:nvPr/>
        </p:nvSpPr>
        <p:spPr>
          <a:xfrm>
            <a:off x="2770276" y="3429000"/>
            <a:ext cx="5558384" cy="213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4" name="Rectangle 13">
            <a:extLst>
              <a:ext uri="{FF2B5EF4-FFF2-40B4-BE49-F238E27FC236}">
                <a16:creationId xmlns:a16="http://schemas.microsoft.com/office/drawing/2014/main" id="{AB00461C-E2A4-858C-8036-0EE83EFFEFB5}"/>
              </a:ext>
            </a:extLst>
          </p:cNvPr>
          <p:cNvSpPr/>
          <p:nvPr/>
        </p:nvSpPr>
        <p:spPr>
          <a:xfrm>
            <a:off x="298585" y="3598249"/>
            <a:ext cx="1088255" cy="137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254359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0" name="Picture 14">
            <a:extLst>
              <a:ext uri="{FF2B5EF4-FFF2-40B4-BE49-F238E27FC236}">
                <a16:creationId xmlns:a16="http://schemas.microsoft.com/office/drawing/2014/main" id="{12274121-4EAA-F78F-D0B8-FC8F07C04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991" y="5075668"/>
            <a:ext cx="2428039" cy="148590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21</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253014" y="843380"/>
            <a:ext cx="8229600" cy="361541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br>
              <a:rPr lang="es-ES" sz="2000" dirty="0"/>
            </a:br>
            <a:br>
              <a:rPr lang="es-ES" sz="2000" b="1" dirty="0">
                <a:solidFill>
                  <a:schemeClr val="dk1"/>
                </a:solidFill>
              </a:rPr>
            </a:br>
            <a:r>
              <a:rPr lang="es-ES" sz="2000" b="1" dirty="0">
                <a:solidFill>
                  <a:srgbClr val="1F4D78"/>
                </a:solidFill>
                <a:latin typeface="Calibri Light" panose="020F0302020204030204" pitchFamily="34" charset="0"/>
                <a:cs typeface="Times New Roman" panose="02020603050405020304" pitchFamily="18" charset="0"/>
                <a:sym typeface="Arial"/>
              </a:rPr>
              <a:t>RESULTADOS ( PERIODO TRAIN Y TEST). ALGORITMO DE INVERSION</a:t>
            </a:r>
            <a:endParaRPr lang="es-ES" sz="2000" b="1" dirty="0">
              <a:solidFill>
                <a:schemeClr val="dk1"/>
              </a:solidFill>
            </a:endParaRPr>
          </a:p>
          <a:p>
            <a:r>
              <a:rPr lang="es-ES" sz="1800" dirty="0">
                <a:effectLst/>
                <a:latin typeface="Calibri" panose="020F0502020204030204" pitchFamily="34" charset="0"/>
                <a:ea typeface="Calibri" panose="020F0502020204030204" pitchFamily="34" charset="0"/>
              </a:rPr>
              <a:t>Sección 5. Diseño de algoritmo de Inversión con modelo de Pesos Porfolio_FG_6 como si fueran acciones/ fondos o invertimos como futuros. (</a:t>
            </a:r>
            <a:r>
              <a:rPr lang="es-ES" sz="1800" dirty="0">
                <a:latin typeface="Calibri" panose="020F0502020204030204" pitchFamily="34" charset="0"/>
                <a:ea typeface="Calibri" panose="020F0502020204030204" pitchFamily="34" charset="0"/>
              </a:rPr>
              <a:t>R</a:t>
            </a:r>
            <a:r>
              <a:rPr lang="es-ES" sz="1800" dirty="0">
                <a:effectLst/>
                <a:latin typeface="Calibri" panose="020F0502020204030204" pitchFamily="34" charset="0"/>
                <a:ea typeface="Calibri" panose="020F0502020204030204" pitchFamily="34" charset="0"/>
              </a:rPr>
              <a:t>ango temporal </a:t>
            </a:r>
            <a:r>
              <a:rPr lang="es-ES" sz="1800" dirty="0" err="1">
                <a:effectLst/>
                <a:latin typeface="Calibri" panose="020F0502020204030204" pitchFamily="34" charset="0"/>
                <a:ea typeface="Calibri" panose="020F0502020204030204" pitchFamily="34" charset="0"/>
              </a:rPr>
              <a:t>train</a:t>
            </a:r>
            <a:r>
              <a:rPr lang="es-ES" sz="1800" dirty="0">
                <a:effectLst/>
                <a:latin typeface="Calibri" panose="020F0502020204030204" pitchFamily="34" charset="0"/>
                <a:ea typeface="Calibri" panose="020F0502020204030204" pitchFamily="34" charset="0"/>
              </a:rPr>
              <a:t> y test)</a:t>
            </a:r>
            <a:endParaRPr lang="fi-FI" sz="1800" dirty="0">
              <a:latin typeface="Calibri" panose="020F0502020204030204" pitchFamily="34" charset="0"/>
              <a:ea typeface="Calibri" panose="020F0502020204030204" pitchFamily="34" charset="0"/>
            </a:endParaRPr>
          </a:p>
          <a:p>
            <a:r>
              <a:rPr lang="es-ES" sz="1800" dirty="0">
                <a:effectLst/>
                <a:latin typeface="Calibri" panose="020F0502020204030204" pitchFamily="34" charset="0"/>
                <a:ea typeface="Calibri" panose="020F0502020204030204" pitchFamily="34" charset="0"/>
              </a:rPr>
              <a:t>(Ver sección 10.6.2. punto 5.9, 5.10 y 5.11 para más información detallada)</a:t>
            </a:r>
            <a:endParaRPr lang="fi-FI" sz="1800" dirty="0">
              <a:latin typeface="Calibri" panose="020F0502020204030204" pitchFamily="34" charset="0"/>
              <a:ea typeface="Calibri" panose="020F0502020204030204" pitchFamily="34" charset="0"/>
            </a:endParaRPr>
          </a:p>
          <a:p>
            <a:r>
              <a:rPr lang="es-ES" sz="1800" b="1" u="sng" dirty="0">
                <a:effectLst/>
                <a:latin typeface="Calibri" panose="020F0502020204030204" pitchFamily="34" charset="0"/>
                <a:ea typeface="Calibri" panose="020F0502020204030204" pitchFamily="34" charset="0"/>
              </a:rPr>
              <a:t>Invertir en forma de </a:t>
            </a:r>
            <a:r>
              <a:rPr lang="es-ES" sz="1800" b="1" u="sng" dirty="0" err="1">
                <a:effectLst/>
                <a:latin typeface="Calibri" panose="020F0502020204030204" pitchFamily="34" charset="0"/>
                <a:ea typeface="Calibri" panose="020F0502020204030204" pitchFamily="34" charset="0"/>
              </a:rPr>
              <a:t>ETCs</a:t>
            </a:r>
            <a:r>
              <a:rPr lang="es-ES" sz="1800" b="1" u="sng" dirty="0">
                <a:effectLst/>
                <a:latin typeface="Calibri" panose="020F0502020204030204" pitchFamily="34" charset="0"/>
                <a:ea typeface="Calibri" panose="020F0502020204030204" pitchFamily="34" charset="0"/>
              </a:rPr>
              <a:t>.</a:t>
            </a:r>
          </a:p>
          <a:p>
            <a:endParaRPr lang="es-ES" sz="1800" dirty="0">
              <a:effectLst/>
              <a:latin typeface="Calibri" panose="020F0502020204030204" pitchFamily="34" charset="0"/>
              <a:ea typeface="Calibri" panose="020F0502020204030204" pitchFamily="34" charset="0"/>
            </a:endParaRPr>
          </a:p>
          <a:p>
            <a:endParaRPr lang="es-ES" sz="1800" dirty="0">
              <a:latin typeface="Calibri" panose="020F0502020204030204" pitchFamily="34" charset="0"/>
              <a:ea typeface="Calibri" panose="020F0502020204030204" pitchFamily="34" charset="0"/>
            </a:endParaRPr>
          </a:p>
          <a:p>
            <a:endParaRPr lang="es-ES" sz="1800" dirty="0">
              <a:effectLst/>
              <a:latin typeface="Calibri" panose="020F0502020204030204" pitchFamily="34" charset="0"/>
              <a:ea typeface="Calibri" panose="020F0502020204030204" pitchFamily="34" charset="0"/>
            </a:endParaRPr>
          </a:p>
          <a:p>
            <a:endParaRPr lang="es-ES" sz="1800" dirty="0">
              <a:latin typeface="Calibri" panose="020F0502020204030204" pitchFamily="34" charset="0"/>
              <a:ea typeface="Calibri" panose="020F0502020204030204" pitchFamily="34" charset="0"/>
            </a:endParaRPr>
          </a:p>
          <a:p>
            <a:endParaRPr lang="es-ES" sz="1800" dirty="0">
              <a:effectLst/>
              <a:latin typeface="Calibri" panose="020F0502020204030204" pitchFamily="34" charset="0"/>
              <a:ea typeface="Calibri" panose="020F0502020204030204" pitchFamily="34" charset="0"/>
            </a:endParaRPr>
          </a:p>
          <a:p>
            <a:endParaRPr lang="es-ES" sz="1800" dirty="0">
              <a:effectLst/>
              <a:latin typeface="Calibri" panose="020F0502020204030204" pitchFamily="34" charset="0"/>
              <a:ea typeface="Calibri" panose="020F0502020204030204" pitchFamily="34" charset="0"/>
            </a:endParaRPr>
          </a:p>
          <a:p>
            <a:r>
              <a:rPr lang="es-ES" sz="1800" b="1" u="sng" dirty="0">
                <a:effectLst/>
                <a:latin typeface="Calibri" panose="020F0502020204030204" pitchFamily="34" charset="0"/>
                <a:ea typeface="Calibri" panose="020F0502020204030204" pitchFamily="34" charset="0"/>
              </a:rPr>
              <a:t>Invertir en forma de futuros </a:t>
            </a:r>
            <a:r>
              <a:rPr lang="es-ES" sz="1800" b="1" u="sng" dirty="0" err="1">
                <a:effectLst/>
                <a:latin typeface="Calibri" panose="020F0502020204030204" pitchFamily="34" charset="0"/>
                <a:ea typeface="Calibri" panose="020F0502020204030204" pitchFamily="34" charset="0"/>
              </a:rPr>
              <a:t>CFDs</a:t>
            </a:r>
            <a:endParaRPr lang="es-ES" sz="1800" b="1" u="sng" dirty="0">
              <a:effectLst/>
              <a:latin typeface="Calibri" panose="020F0502020204030204" pitchFamily="34" charset="0"/>
              <a:ea typeface="Calibri" panose="020F0502020204030204" pitchFamily="34" charset="0"/>
            </a:endParaRPr>
          </a:p>
          <a:p>
            <a:endParaRPr lang="es-ES" sz="1800" dirty="0">
              <a:latin typeface="Calibri" panose="020F0502020204030204" pitchFamily="34" charset="0"/>
              <a:ea typeface="Calibri" panose="020F0502020204030204" pitchFamily="34" charset="0"/>
            </a:endParaRPr>
          </a:p>
          <a:p>
            <a:endParaRPr lang="es-ES" sz="1800" dirty="0">
              <a:effectLst/>
              <a:latin typeface="Calibri" panose="020F0502020204030204" pitchFamily="34" charset="0"/>
              <a:ea typeface="Calibri" panose="020F0502020204030204" pitchFamily="34" charset="0"/>
            </a:endParaRPr>
          </a:p>
          <a:p>
            <a:endParaRPr lang="fi-FI" sz="2400" dirty="0"/>
          </a:p>
          <a:p>
            <a:br>
              <a:rPr lang="es-ES" sz="2000" dirty="0"/>
            </a:br>
            <a:br>
              <a:rPr lang="es-ES" sz="2000" b="1" dirty="0">
                <a:solidFill>
                  <a:schemeClr val="dk1"/>
                </a:solidFill>
              </a:rPr>
            </a:br>
            <a:endParaRPr lang="fi-FI" sz="2000" dirty="0"/>
          </a:p>
        </p:txBody>
      </p:sp>
      <p:pic>
        <p:nvPicPr>
          <p:cNvPr id="14338" name="Picture 2">
            <a:extLst>
              <a:ext uri="{FF2B5EF4-FFF2-40B4-BE49-F238E27FC236}">
                <a16:creationId xmlns:a16="http://schemas.microsoft.com/office/drawing/2014/main" id="{45FACFA1-C59C-7620-AA13-10E1303F0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76829"/>
            <a:ext cx="2506166" cy="145217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B9F9C091-8306-901F-1194-123D71E31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366" y="1976829"/>
            <a:ext cx="2506166" cy="146752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68B08B19-6ADE-677E-DDDA-C94CF243E5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8532" y="1742566"/>
            <a:ext cx="4015804" cy="1678132"/>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B4213A47-6C2B-26AC-406F-8989975C99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53" y="3752849"/>
            <a:ext cx="2589923" cy="1542734"/>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043BD5E2-DB4B-D3B3-A474-C6B0948CDF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2937" y="3752849"/>
            <a:ext cx="2506167" cy="1466153"/>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183D207A-4EA5-6EC5-A9AB-E17465D189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6865" y="3833251"/>
            <a:ext cx="2506166" cy="108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188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22</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253014" y="594804"/>
            <a:ext cx="8229600" cy="167839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br>
              <a:rPr lang="es-ES" sz="2000" dirty="0"/>
            </a:br>
            <a:r>
              <a:rPr lang="es-ES" sz="2000" b="1" dirty="0">
                <a:solidFill>
                  <a:srgbClr val="1F4D78"/>
                </a:solidFill>
                <a:latin typeface="Calibri Light" panose="020F0302020204030204" pitchFamily="34" charset="0"/>
                <a:cs typeface="Times New Roman" panose="02020603050405020304" pitchFamily="18" charset="0"/>
                <a:sym typeface="Arial"/>
              </a:rPr>
              <a:t>RESULTADOS (PERIODO VALIDACION) </a:t>
            </a:r>
            <a:r>
              <a:rPr lang="es-ES" sz="2000" dirty="0">
                <a:solidFill>
                  <a:srgbClr val="0070C0"/>
                </a:solidFill>
                <a:effectLst/>
                <a:latin typeface="Calibri" panose="020F0502020204030204" pitchFamily="34" charset="0"/>
                <a:ea typeface="Calibri" panose="020F0502020204030204" pitchFamily="34" charset="0"/>
              </a:rPr>
              <a:t>Sección 6. </a:t>
            </a:r>
            <a:endParaRPr lang="es-ES" sz="2000" b="1" dirty="0">
              <a:solidFill>
                <a:srgbClr val="1F4D78"/>
              </a:solidFill>
              <a:latin typeface="Calibri Light" panose="020F0302020204030204" pitchFamily="34" charset="0"/>
              <a:cs typeface="Times New Roman" panose="02020603050405020304" pitchFamily="18" charset="0"/>
              <a:sym typeface="Arial"/>
            </a:endParaRPr>
          </a:p>
          <a:p>
            <a:r>
              <a:rPr lang="es-ES" sz="2000" dirty="0">
                <a:effectLst/>
                <a:latin typeface="Calibri" panose="020F0502020204030204" pitchFamily="34" charset="0"/>
                <a:ea typeface="Calibri" panose="020F0502020204030204" pitchFamily="34" charset="0"/>
              </a:rPr>
              <a:t>Estudio de las predicciones dadas por AML de todo el rango temporal que incluía </a:t>
            </a:r>
            <a:r>
              <a:rPr lang="es-ES" sz="2000" b="1" i="1" dirty="0">
                <a:effectLst/>
                <a:latin typeface="Calibri" panose="020F0502020204030204" pitchFamily="34" charset="0"/>
                <a:ea typeface="Calibri" panose="020F0502020204030204" pitchFamily="34" charset="0"/>
              </a:rPr>
              <a:t>periodo validación</a:t>
            </a:r>
            <a:r>
              <a:rPr lang="es-ES" sz="2000" dirty="0">
                <a:effectLst/>
                <a:latin typeface="Calibri" panose="020F0502020204030204" pitchFamily="34" charset="0"/>
                <a:ea typeface="Calibri" panose="020F0502020204030204" pitchFamily="34" charset="0"/>
              </a:rPr>
              <a:t>.</a:t>
            </a:r>
            <a:endParaRPr lang="es-ES" sz="1000" dirty="0">
              <a:effectLst/>
              <a:latin typeface="Calibri" panose="020F0502020204030204" pitchFamily="34" charset="0"/>
              <a:ea typeface="Calibri" panose="020F0502020204030204" pitchFamily="34" charset="0"/>
            </a:endParaRPr>
          </a:p>
          <a:p>
            <a:r>
              <a:rPr lang="es-ES" sz="1000" dirty="0">
                <a:latin typeface="Calibri" panose="020F0502020204030204" pitchFamily="34" charset="0"/>
              </a:rPr>
              <a:t>1) Evolución del precio según se aplique los métodos de porfolios de inversión RP, HRP, IVP. GMVP, DRP+RP, DRP+HRP y EW y los nuevos Porfolio_FG_1 a 6.</a:t>
            </a:r>
          </a:p>
          <a:p>
            <a:r>
              <a:rPr lang="es-ES" sz="1000" dirty="0">
                <a:latin typeface="Calibri" panose="020F0502020204030204" pitchFamily="34" charset="0"/>
              </a:rPr>
              <a:t>2) Evolución del precio según los porfolios anteriores y los nuevos Porfolio_FG_1 a 6</a:t>
            </a:r>
          </a:p>
          <a:p>
            <a:r>
              <a:rPr lang="es-ES" sz="1000" dirty="0">
                <a:latin typeface="Calibri" panose="020F0502020204030204" pitchFamily="34" charset="0"/>
              </a:rPr>
              <a:t>3) Compara todos los retornos en todo el rango temporal de todos los modelos con respecto retornos según </a:t>
            </a:r>
            <a:r>
              <a:rPr lang="es-ES" sz="1000" dirty="0" err="1">
                <a:latin typeface="Calibri" panose="020F0502020204030204" pitchFamily="34" charset="0"/>
              </a:rPr>
              <a:t>profolio</a:t>
            </a:r>
            <a:r>
              <a:rPr lang="es-ES" sz="1000" dirty="0">
                <a:latin typeface="Calibri" panose="020F0502020204030204" pitchFamily="34" charset="0"/>
              </a:rPr>
              <a:t> EW ( como </a:t>
            </a:r>
            <a:r>
              <a:rPr lang="es-ES" sz="1000" dirty="0" err="1">
                <a:latin typeface="Calibri" panose="020F0502020204030204" pitchFamily="34" charset="0"/>
              </a:rPr>
              <a:t>Benchmark</a:t>
            </a:r>
            <a:r>
              <a:rPr lang="es-ES" sz="1000" dirty="0">
                <a:latin typeface="Calibri" panose="020F0502020204030204" pitchFamily="34" charset="0"/>
              </a:rPr>
              <a:t>)</a:t>
            </a:r>
          </a:p>
          <a:p>
            <a:endParaRPr lang="fi-FI" sz="1000" dirty="0"/>
          </a:p>
          <a:p>
            <a:br>
              <a:rPr lang="es-ES" sz="1000" dirty="0"/>
            </a:br>
            <a:br>
              <a:rPr lang="es-ES" sz="1000" b="1" dirty="0">
                <a:solidFill>
                  <a:schemeClr val="dk1"/>
                </a:solidFill>
              </a:rPr>
            </a:br>
            <a:endParaRPr lang="fi-FI" sz="1000" dirty="0"/>
          </a:p>
        </p:txBody>
      </p:sp>
      <p:sp>
        <p:nvSpPr>
          <p:cNvPr id="9" name="TextBox 8">
            <a:extLst>
              <a:ext uri="{FF2B5EF4-FFF2-40B4-BE49-F238E27FC236}">
                <a16:creationId xmlns:a16="http://schemas.microsoft.com/office/drawing/2014/main" id="{3EC3D979-1A1D-B8F7-6481-BD2F5A31CFD6}"/>
              </a:ext>
            </a:extLst>
          </p:cNvPr>
          <p:cNvSpPr txBox="1"/>
          <p:nvPr/>
        </p:nvSpPr>
        <p:spPr>
          <a:xfrm>
            <a:off x="582468" y="6219249"/>
            <a:ext cx="8406414" cy="307777"/>
          </a:xfrm>
          <a:prstGeom prst="rect">
            <a:avLst/>
          </a:prstGeom>
          <a:noFill/>
        </p:spPr>
        <p:txBody>
          <a:bodyPr wrap="square">
            <a:spAutoFit/>
          </a:bodyPr>
          <a:lstStyle/>
          <a:p>
            <a:r>
              <a:rPr lang="es-ES" sz="1400" b="1" u="sng" dirty="0">
                <a:effectLst/>
                <a:latin typeface="Calibri" panose="020F0502020204030204" pitchFamily="34" charset="0"/>
                <a:ea typeface="Calibri" panose="020F0502020204030204" pitchFamily="34" charset="0"/>
              </a:rPr>
              <a:t>MODEL_FGR_1 (</a:t>
            </a:r>
            <a:r>
              <a:rPr lang="es-ES" sz="1400" b="1" u="sng" dirty="0" err="1">
                <a:effectLst/>
                <a:latin typeface="Calibri" panose="020F0502020204030204" pitchFamily="34" charset="0"/>
                <a:ea typeface="Calibri" panose="020F0502020204030204" pitchFamily="34" charset="0"/>
              </a:rPr>
              <a:t>reduccion</a:t>
            </a:r>
            <a:r>
              <a:rPr lang="es-ES" sz="1400" b="1" u="sng" dirty="0">
                <a:effectLst/>
                <a:latin typeface="Calibri" panose="020F0502020204030204" pitchFamily="34" charset="0"/>
                <a:ea typeface="Calibri" panose="020F0502020204030204" pitchFamily="34" charset="0"/>
              </a:rPr>
              <a:t> = 0.05) (EL MAS LEJANO EN EL TIEMPO TIENE MÁS PESO)</a:t>
            </a:r>
          </a:p>
        </p:txBody>
      </p:sp>
      <p:pic>
        <p:nvPicPr>
          <p:cNvPr id="18434" name="Picture 2">
            <a:extLst>
              <a:ext uri="{FF2B5EF4-FFF2-40B4-BE49-F238E27FC236}">
                <a16:creationId xmlns:a16="http://schemas.microsoft.com/office/drawing/2014/main" id="{0B1C6A8D-D7E4-17FC-2F0C-FD4AC26AD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118" y="2088004"/>
            <a:ext cx="3995128" cy="199895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CD85B9A4-8F4F-CCAE-2DFA-99CF2164A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294" y="2088004"/>
            <a:ext cx="4383450" cy="218487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215663EC-0005-E8F5-9571-2EF0F9BAA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332740"/>
            <a:ext cx="4578927" cy="1775129"/>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extLst>
              <a:ext uri="{FF2B5EF4-FFF2-40B4-BE49-F238E27FC236}">
                <a16:creationId xmlns:a16="http://schemas.microsoft.com/office/drawing/2014/main" id="{4306252D-2949-A7BE-3AAB-BDD44BCD73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315863"/>
            <a:ext cx="4203282" cy="167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40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23</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253014" y="665824"/>
            <a:ext cx="8229600" cy="320409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dirty="0"/>
              <a:t>R</a:t>
            </a:r>
            <a:r>
              <a:rPr lang="es-ES" sz="2000" b="1" dirty="0">
                <a:solidFill>
                  <a:srgbClr val="1F4D78"/>
                </a:solidFill>
                <a:latin typeface="Calibri Light" panose="020F0302020204030204" pitchFamily="34" charset="0"/>
                <a:cs typeface="Times New Roman" panose="02020603050405020304" pitchFamily="18" charset="0"/>
                <a:sym typeface="Arial"/>
              </a:rPr>
              <a:t>ESULTADOS (PERIODO VALIDACIÓN)</a:t>
            </a:r>
            <a:endParaRPr lang="es-ES" sz="2000" b="1" dirty="0">
              <a:solidFill>
                <a:schemeClr val="dk1"/>
              </a:solidFill>
            </a:endParaRPr>
          </a:p>
          <a:p>
            <a:r>
              <a:rPr lang="es-ES" sz="2000" dirty="0">
                <a:effectLst/>
                <a:latin typeface="Calibri" panose="020F0502020204030204" pitchFamily="34" charset="0"/>
                <a:ea typeface="Calibri" panose="020F0502020204030204" pitchFamily="34" charset="0"/>
              </a:rPr>
              <a:t>Sección 6 Estudio de las predicciones dadas por AML de todo el rango temporal que incluía </a:t>
            </a:r>
            <a:r>
              <a:rPr lang="es-ES" sz="2000" b="1" i="1" dirty="0">
                <a:effectLst/>
                <a:latin typeface="Calibri" panose="020F0502020204030204" pitchFamily="34" charset="0"/>
                <a:ea typeface="Calibri" panose="020F0502020204030204" pitchFamily="34" charset="0"/>
              </a:rPr>
              <a:t>validación</a:t>
            </a:r>
            <a:r>
              <a:rPr lang="es-ES" sz="2000" dirty="0">
                <a:effectLst/>
                <a:latin typeface="Calibri" panose="020F0502020204030204" pitchFamily="34" charset="0"/>
                <a:ea typeface="Calibri" panose="020F0502020204030204" pitchFamily="34" charset="0"/>
              </a:rPr>
              <a:t>.</a:t>
            </a:r>
          </a:p>
          <a:p>
            <a:endParaRPr lang="es-ES" sz="2000" dirty="0">
              <a:solidFill>
                <a:srgbClr val="000000"/>
              </a:solidFill>
              <a:latin typeface="Calibri" panose="020F0502020204030204" pitchFamily="34" charset="0"/>
            </a:endParaRPr>
          </a:p>
          <a:p>
            <a:endParaRPr lang="fi-FI" sz="1800" dirty="0">
              <a:effectLst/>
              <a:latin typeface="Calibri" panose="020F0502020204030204" pitchFamily="34" charset="0"/>
              <a:ea typeface="Calibri" panose="020F0502020204030204" pitchFamily="34" charset="0"/>
            </a:endParaRPr>
          </a:p>
          <a:p>
            <a:endParaRPr lang="es-ES" sz="2000" dirty="0">
              <a:solidFill>
                <a:srgbClr val="000000"/>
              </a:solidFill>
              <a:latin typeface="Calibri" panose="020F0502020204030204" pitchFamily="34" charset="0"/>
            </a:endParaRPr>
          </a:p>
          <a:p>
            <a:endParaRPr lang="fi-FI" sz="2400" dirty="0"/>
          </a:p>
          <a:p>
            <a:br>
              <a:rPr lang="es-ES" sz="2000" dirty="0"/>
            </a:br>
            <a:br>
              <a:rPr lang="es-ES" sz="2000" b="1" dirty="0">
                <a:solidFill>
                  <a:schemeClr val="dk1"/>
                </a:solidFill>
              </a:rPr>
            </a:br>
            <a:endParaRPr lang="fi-FI" sz="2000" dirty="0"/>
          </a:p>
        </p:txBody>
      </p:sp>
      <p:sp>
        <p:nvSpPr>
          <p:cNvPr id="14" name="TextBox 13">
            <a:extLst>
              <a:ext uri="{FF2B5EF4-FFF2-40B4-BE49-F238E27FC236}">
                <a16:creationId xmlns:a16="http://schemas.microsoft.com/office/drawing/2014/main" id="{F2472FDF-367D-5419-6F91-0D18C51A9C74}"/>
              </a:ext>
            </a:extLst>
          </p:cNvPr>
          <p:cNvSpPr txBox="1"/>
          <p:nvPr/>
        </p:nvSpPr>
        <p:spPr>
          <a:xfrm>
            <a:off x="-88407" y="2059051"/>
            <a:ext cx="4572000" cy="1695721"/>
          </a:xfrm>
          <a:prstGeom prst="rect">
            <a:avLst/>
          </a:prstGeom>
          <a:noFill/>
        </p:spPr>
        <p:txBody>
          <a:bodyPr wrap="square">
            <a:spAutoFit/>
          </a:bodyPr>
          <a:lstStyle/>
          <a:p>
            <a:pPr marL="457200">
              <a:lnSpc>
                <a:spcPct val="107000"/>
              </a:lnSpc>
              <a:spcAft>
                <a:spcPts val="800"/>
              </a:spcAft>
            </a:pPr>
            <a:r>
              <a:rPr lang="es-ES" dirty="0">
                <a:latin typeface="Calibri" panose="020F0502020204030204" pitchFamily="34" charset="0"/>
                <a:ea typeface="Calibri" panose="020F0502020204030204" pitchFamily="34" charset="0"/>
              </a:rPr>
              <a:t>C</a:t>
            </a:r>
            <a:r>
              <a:rPr lang="es-ES" sz="1400" dirty="0">
                <a:effectLst/>
                <a:latin typeface="Calibri" panose="020F0502020204030204" pitchFamily="34" charset="0"/>
                <a:ea typeface="Calibri" panose="020F0502020204030204" pitchFamily="34" charset="0"/>
              </a:rPr>
              <a:t>onsiderando que el mejor portafolio es el que se llama Porfolio_FG_1. Y a partir de él, establezco un análisis de valores interesantes en </a:t>
            </a:r>
            <a:r>
              <a:rPr lang="es-ES" sz="1400" dirty="0" err="1">
                <a:effectLst/>
                <a:latin typeface="Calibri" panose="020F0502020204030204" pitchFamily="34" charset="0"/>
                <a:ea typeface="Calibri" panose="020F0502020204030204" pitchFamily="34" charset="0"/>
              </a:rPr>
              <a:t>backtesting</a:t>
            </a:r>
            <a:r>
              <a:rPr lang="es-ES" sz="1400" dirty="0">
                <a:effectLst/>
                <a:latin typeface="Calibri" panose="020F0502020204030204" pitchFamily="34" charset="0"/>
                <a:ea typeface="Calibri" panose="020F0502020204030204" pitchFamily="34" charset="0"/>
              </a:rPr>
              <a:t> explicados en las clases de Tomas; que son evolución de precio de Porfolio_FG_1 contra </a:t>
            </a:r>
            <a:r>
              <a:rPr lang="es-ES" sz="1400" b="1" u="sng" dirty="0" err="1">
                <a:effectLst/>
                <a:latin typeface="Calibri" panose="020F0502020204030204" pitchFamily="34" charset="0"/>
                <a:ea typeface="Calibri" panose="020F0502020204030204" pitchFamily="34" charset="0"/>
              </a:rPr>
              <a:t>water_marks</a:t>
            </a:r>
            <a:r>
              <a:rPr lang="es-ES" sz="1400" b="1" u="sng" dirty="0">
                <a:effectLst/>
                <a:latin typeface="Calibri" panose="020F0502020204030204" pitchFamily="34" charset="0"/>
                <a:ea typeface="Calibri" panose="020F0502020204030204" pitchFamily="34" charset="0"/>
              </a:rPr>
              <a:t>, </a:t>
            </a:r>
            <a:r>
              <a:rPr lang="es-ES" sz="1400" b="1" u="sng" dirty="0" err="1">
                <a:effectLst/>
                <a:latin typeface="Calibri" panose="020F0502020204030204" pitchFamily="34" charset="0"/>
                <a:ea typeface="Calibri" panose="020F0502020204030204" pitchFamily="34" charset="0"/>
              </a:rPr>
              <a:t>drawdowns</a:t>
            </a:r>
            <a:r>
              <a:rPr lang="es-ES" sz="1400" b="1" u="sng" dirty="0">
                <a:effectLst/>
                <a:latin typeface="Calibri" panose="020F0502020204030204" pitchFamily="34" charset="0"/>
                <a:ea typeface="Calibri" panose="020F0502020204030204" pitchFamily="34" charset="0"/>
              </a:rPr>
              <a:t> y </a:t>
            </a:r>
            <a:r>
              <a:rPr lang="es-ES" sz="1400" b="1" u="sng" dirty="0" err="1">
                <a:effectLst/>
                <a:latin typeface="Calibri" panose="020F0502020204030204" pitchFamily="34" charset="0"/>
                <a:ea typeface="Calibri" panose="020F0502020204030204" pitchFamily="34" charset="0"/>
              </a:rPr>
              <a:t>twu</a:t>
            </a:r>
            <a:r>
              <a:rPr lang="es-ES" sz="1400" b="1" u="sng" dirty="0">
                <a:effectLst/>
                <a:latin typeface="Calibri" panose="020F0502020204030204" pitchFamily="34" charset="0"/>
                <a:ea typeface="Calibri" panose="020F0502020204030204" pitchFamily="34" charset="0"/>
              </a:rPr>
              <a:t> </a:t>
            </a:r>
            <a:r>
              <a:rPr lang="es-ES" sz="1400" dirty="0">
                <a:effectLst/>
                <a:latin typeface="Calibri" panose="020F0502020204030204" pitchFamily="34" charset="0"/>
                <a:ea typeface="Calibri" panose="020F0502020204030204" pitchFamily="34" charset="0"/>
              </a:rPr>
              <a:t>(tiempo de subida, pero bajo agua).</a:t>
            </a:r>
            <a:endParaRPr lang="fi-FI" sz="1400" dirty="0">
              <a:effectLst/>
              <a:latin typeface="Calibri" panose="020F0502020204030204" pitchFamily="34" charset="0"/>
              <a:ea typeface="Calibri" panose="020F0502020204030204" pitchFamily="34" charset="0"/>
            </a:endParaRPr>
          </a:p>
        </p:txBody>
      </p:sp>
      <p:sp>
        <p:nvSpPr>
          <p:cNvPr id="16" name="TextBox 15">
            <a:extLst>
              <a:ext uri="{FF2B5EF4-FFF2-40B4-BE49-F238E27FC236}">
                <a16:creationId xmlns:a16="http://schemas.microsoft.com/office/drawing/2014/main" id="{5C2F1222-D069-FF0C-55A2-BF9430EBD2A4}"/>
              </a:ext>
            </a:extLst>
          </p:cNvPr>
          <p:cNvSpPr txBox="1"/>
          <p:nvPr/>
        </p:nvSpPr>
        <p:spPr>
          <a:xfrm>
            <a:off x="4516275" y="2336409"/>
            <a:ext cx="3622583" cy="1004186"/>
          </a:xfrm>
          <a:prstGeom prst="rect">
            <a:avLst/>
          </a:prstGeom>
          <a:noFill/>
        </p:spPr>
        <p:txBody>
          <a:bodyPr wrap="square">
            <a:spAutoFit/>
          </a:bodyPr>
          <a:lstStyle/>
          <a:p>
            <a:pPr marL="457200">
              <a:lnSpc>
                <a:spcPct val="107000"/>
              </a:lnSpc>
              <a:spcAft>
                <a:spcPts val="800"/>
              </a:spcAft>
            </a:pPr>
            <a:r>
              <a:rPr lang="es-ES" sz="1400" dirty="0">
                <a:effectLst/>
                <a:latin typeface="Calibri" panose="020F0502020204030204" pitchFamily="34" charset="0"/>
                <a:ea typeface="Calibri" panose="020F0502020204030204" pitchFamily="34" charset="0"/>
              </a:rPr>
              <a:t>Compararla evolución del precio según las inversiones diarias del  Porfolio_FG_1 con respecto al </a:t>
            </a:r>
            <a:r>
              <a:rPr lang="es-ES" sz="1400" dirty="0" err="1">
                <a:effectLst/>
                <a:latin typeface="Calibri" panose="020F0502020204030204" pitchFamily="34" charset="0"/>
                <a:ea typeface="Calibri" panose="020F0502020204030204" pitchFamily="34" charset="0"/>
              </a:rPr>
              <a:t>Benckmark</a:t>
            </a:r>
            <a:r>
              <a:rPr lang="es-ES" sz="1400" dirty="0">
                <a:effectLst/>
                <a:latin typeface="Calibri" panose="020F0502020204030204" pitchFamily="34" charset="0"/>
                <a:ea typeface="Calibri" panose="020F0502020204030204" pitchFamily="34" charset="0"/>
              </a:rPr>
              <a:t> descargado anteriormente según el </a:t>
            </a:r>
            <a:r>
              <a:rPr lang="es-ES" sz="1400" dirty="0" err="1">
                <a:effectLst/>
                <a:latin typeface="Calibri" panose="020F0502020204030204" pitchFamily="34" charset="0"/>
                <a:ea typeface="Calibri" panose="020F0502020204030204" pitchFamily="34" charset="0"/>
              </a:rPr>
              <a:t>etf</a:t>
            </a:r>
            <a:r>
              <a:rPr lang="es-ES" sz="1400" dirty="0">
                <a:effectLst/>
                <a:latin typeface="Calibri" panose="020F0502020204030204" pitchFamily="34" charset="0"/>
                <a:ea typeface="Calibri" panose="020F0502020204030204" pitchFamily="34" charset="0"/>
              </a:rPr>
              <a:t> ^BCOM'.</a:t>
            </a:r>
            <a:endParaRPr lang="fi-FI" sz="1400" dirty="0">
              <a:effectLst/>
              <a:latin typeface="Calibri" panose="020F0502020204030204" pitchFamily="34" charset="0"/>
              <a:ea typeface="Calibri" panose="020F0502020204030204" pitchFamily="34" charset="0"/>
            </a:endParaRPr>
          </a:p>
        </p:txBody>
      </p:sp>
      <p:sp>
        <p:nvSpPr>
          <p:cNvPr id="18" name="TextBox 17">
            <a:extLst>
              <a:ext uri="{FF2B5EF4-FFF2-40B4-BE49-F238E27FC236}">
                <a16:creationId xmlns:a16="http://schemas.microsoft.com/office/drawing/2014/main" id="{5F2A571C-816C-3263-9406-E411147966DE}"/>
              </a:ext>
            </a:extLst>
          </p:cNvPr>
          <p:cNvSpPr txBox="1"/>
          <p:nvPr/>
        </p:nvSpPr>
        <p:spPr>
          <a:xfrm>
            <a:off x="-55725" y="5332499"/>
            <a:ext cx="9144000" cy="312650"/>
          </a:xfrm>
          <a:prstGeom prst="rect">
            <a:avLst/>
          </a:prstGeom>
          <a:noFill/>
        </p:spPr>
        <p:txBody>
          <a:bodyPr wrap="square">
            <a:spAutoFit/>
          </a:bodyPr>
          <a:lstStyle/>
          <a:p>
            <a:pPr marL="457200">
              <a:lnSpc>
                <a:spcPct val="107000"/>
              </a:lnSpc>
              <a:spcAft>
                <a:spcPts val="800"/>
              </a:spcAft>
            </a:pPr>
            <a:r>
              <a:rPr lang="es-ES" sz="1400" dirty="0">
                <a:effectLst/>
                <a:latin typeface="Calibri" panose="020F0502020204030204" pitchFamily="34" charset="0"/>
                <a:ea typeface="Calibri" panose="020F0502020204030204" pitchFamily="34" charset="0"/>
              </a:rPr>
              <a:t>Como conclusión, el Porfolio_FG_1 da para todo este rango temporal:</a:t>
            </a:r>
            <a:endParaRPr lang="fi-FI" sz="1400" dirty="0">
              <a:effectLst/>
              <a:latin typeface="Calibri" panose="020F0502020204030204" pitchFamily="34" charset="0"/>
              <a:ea typeface="Calibri" panose="020F0502020204030204" pitchFamily="34" charset="0"/>
            </a:endParaRPr>
          </a:p>
        </p:txBody>
      </p:sp>
      <p:sp>
        <p:nvSpPr>
          <p:cNvPr id="19" name="TextBox 18">
            <a:extLst>
              <a:ext uri="{FF2B5EF4-FFF2-40B4-BE49-F238E27FC236}">
                <a16:creationId xmlns:a16="http://schemas.microsoft.com/office/drawing/2014/main" id="{D7C26CF9-1885-E360-3390-688E312842EC}"/>
              </a:ext>
            </a:extLst>
          </p:cNvPr>
          <p:cNvSpPr txBox="1"/>
          <p:nvPr/>
        </p:nvSpPr>
        <p:spPr>
          <a:xfrm>
            <a:off x="493450" y="1647129"/>
            <a:ext cx="8406414"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rPr>
              <a:t>Porfolio_FG_1 (</a:t>
            </a:r>
            <a:r>
              <a:rPr lang="es-ES" sz="1400" dirty="0" err="1">
                <a:effectLst/>
                <a:latin typeface="Calibri" panose="020F0502020204030204" pitchFamily="34" charset="0"/>
                <a:ea typeface="Calibri" panose="020F0502020204030204" pitchFamily="34" charset="0"/>
              </a:rPr>
              <a:t>reduccion</a:t>
            </a:r>
            <a:r>
              <a:rPr lang="es-ES" sz="1400" dirty="0">
                <a:effectLst/>
                <a:latin typeface="Calibri" panose="020F0502020204030204" pitchFamily="34" charset="0"/>
                <a:ea typeface="Calibri" panose="020F0502020204030204" pitchFamily="34" charset="0"/>
              </a:rPr>
              <a:t> = 0.05)</a:t>
            </a:r>
          </a:p>
        </p:txBody>
      </p:sp>
      <p:pic>
        <p:nvPicPr>
          <p:cNvPr id="17410" name="Picture 2">
            <a:extLst>
              <a:ext uri="{FF2B5EF4-FFF2-40B4-BE49-F238E27FC236}">
                <a16:creationId xmlns:a16="http://schemas.microsoft.com/office/drawing/2014/main" id="{30EC01A5-B684-3271-09BD-04B6ED8A3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98" y="3730226"/>
            <a:ext cx="3962016" cy="161025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CCEA4C17-9886-34D9-CE94-52E93F6FA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442" y="3557179"/>
            <a:ext cx="4356984" cy="177532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2356BC97-070D-F64E-4782-89A824AC6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592" y="5774020"/>
            <a:ext cx="6743700" cy="77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600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24</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119849" y="723360"/>
            <a:ext cx="8485946" cy="17474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dirty="0"/>
              <a:t>R</a:t>
            </a:r>
            <a:r>
              <a:rPr lang="es-ES" sz="2000" b="1" dirty="0">
                <a:solidFill>
                  <a:srgbClr val="1F4D78"/>
                </a:solidFill>
                <a:latin typeface="Calibri Light" panose="020F0302020204030204" pitchFamily="34" charset="0"/>
                <a:cs typeface="Times New Roman" panose="02020603050405020304" pitchFamily="18" charset="0"/>
                <a:sym typeface="Arial"/>
              </a:rPr>
              <a:t>ESULTADOS (PERIODO VALIDACIÓN) </a:t>
            </a:r>
            <a:r>
              <a:rPr lang="es-ES" sz="2000" dirty="0">
                <a:solidFill>
                  <a:srgbClr val="0070C0"/>
                </a:solidFill>
                <a:effectLst/>
                <a:latin typeface="Calibri" panose="020F0502020204030204" pitchFamily="34" charset="0"/>
                <a:ea typeface="Calibri" panose="020F0502020204030204" pitchFamily="34" charset="0"/>
              </a:rPr>
              <a:t>Sección 6. </a:t>
            </a:r>
            <a:endParaRPr lang="es-ES" sz="2000" b="1" dirty="0">
              <a:solidFill>
                <a:schemeClr val="dk1"/>
              </a:solidFill>
            </a:endParaRPr>
          </a:p>
          <a:p>
            <a:r>
              <a:rPr lang="es-ES" sz="2000" dirty="0">
                <a:effectLst/>
                <a:latin typeface="Calibri" panose="020F0502020204030204" pitchFamily="34" charset="0"/>
                <a:ea typeface="Calibri" panose="020F0502020204030204" pitchFamily="34" charset="0"/>
              </a:rPr>
              <a:t>Estudio de las predicciones dadas por AML de todo el rango temporal que incluía validación.</a:t>
            </a:r>
          </a:p>
          <a:p>
            <a:endParaRPr lang="es-ES" sz="2000" dirty="0">
              <a:solidFill>
                <a:srgbClr val="000000"/>
              </a:solidFill>
              <a:latin typeface="Calibri" panose="020F0502020204030204" pitchFamily="34" charset="0"/>
            </a:endParaRPr>
          </a:p>
          <a:p>
            <a:r>
              <a:rPr lang="es-ES" sz="1000" dirty="0" err="1">
                <a:effectLst/>
                <a:latin typeface="Calibri" panose="020F0502020204030204" pitchFamily="34" charset="0"/>
                <a:ea typeface="Calibri" panose="020F0502020204030204" pitchFamily="34" charset="0"/>
              </a:rPr>
              <a:t>bootstrapping_validation</a:t>
            </a:r>
            <a:r>
              <a:rPr lang="es-ES" sz="1000" dirty="0">
                <a:effectLst/>
                <a:latin typeface="Calibri" panose="020F0502020204030204" pitchFamily="34" charset="0"/>
                <a:ea typeface="Calibri" panose="020F0502020204030204" pitchFamily="34" charset="0"/>
              </a:rPr>
              <a:t>:  celda en el cual la serie de stock es la evolución de ganancias según MODEL_FGR_1.</a:t>
            </a:r>
          </a:p>
          <a:p>
            <a:r>
              <a:rPr lang="en-US" sz="1000" b="0" i="0" dirty="0" err="1">
                <a:solidFill>
                  <a:srgbClr val="000000"/>
                </a:solidFill>
                <a:effectLst/>
                <a:latin typeface="Calibri" panose="020F0502020204030204" pitchFamily="34" charset="0"/>
              </a:rPr>
              <a:t>stock_series</a:t>
            </a:r>
            <a:r>
              <a:rPr lang="en-US" sz="1000" b="0" i="0" dirty="0">
                <a:solidFill>
                  <a:srgbClr val="000000"/>
                </a:solidFill>
                <a:effectLst/>
                <a:latin typeface="Calibri" panose="020F0502020204030204" pitchFamily="34" charset="0"/>
              </a:rPr>
              <a:t> = MODEL_FGR_1, </a:t>
            </a:r>
            <a:r>
              <a:rPr lang="en-US" sz="1000" b="0" i="0" dirty="0" err="1">
                <a:solidFill>
                  <a:srgbClr val="000000"/>
                </a:solidFill>
                <a:effectLst/>
                <a:latin typeface="Calibri" panose="020F0502020204030204" pitchFamily="34" charset="0"/>
              </a:rPr>
              <a:t>obought_params</a:t>
            </a:r>
            <a:r>
              <a:rPr lang="en-US" sz="1000" b="0" i="0" dirty="0">
                <a:solidFill>
                  <a:srgbClr val="000000"/>
                </a:solidFill>
                <a:effectLst/>
                <a:latin typeface="Calibri" panose="020F0502020204030204" pitchFamily="34" charset="0"/>
              </a:rPr>
              <a:t> = [0.70, 0.80, 0.90], </a:t>
            </a:r>
            <a:r>
              <a:rPr lang="en-US" sz="1000" b="0" i="0" dirty="0" err="1">
                <a:solidFill>
                  <a:srgbClr val="000000"/>
                </a:solidFill>
                <a:effectLst/>
                <a:latin typeface="Calibri" panose="020F0502020204030204" pitchFamily="34" charset="0"/>
              </a:rPr>
              <a:t>osold_params</a:t>
            </a:r>
            <a:r>
              <a:rPr lang="en-US" sz="1000" b="0" i="0" dirty="0">
                <a:solidFill>
                  <a:srgbClr val="000000"/>
                </a:solidFill>
                <a:effectLst/>
                <a:latin typeface="Calibri" panose="020F0502020204030204" pitchFamily="34" charset="0"/>
              </a:rPr>
              <a:t> = [0.10, 0.20, 0.30], </a:t>
            </a:r>
            <a:r>
              <a:rPr lang="en-US" sz="1000" b="0" i="0" dirty="0" err="1">
                <a:solidFill>
                  <a:srgbClr val="000000"/>
                </a:solidFill>
                <a:effectLst/>
                <a:latin typeface="Calibri" panose="020F0502020204030204" pitchFamily="34" charset="0"/>
              </a:rPr>
              <a:t>win_params</a:t>
            </a:r>
            <a:r>
              <a:rPr lang="en-US" sz="1000" b="0" i="0" dirty="0">
                <a:solidFill>
                  <a:srgbClr val="000000"/>
                </a:solidFill>
                <a:effectLst/>
                <a:latin typeface="Calibri" panose="020F0502020204030204" pitchFamily="34" charset="0"/>
              </a:rPr>
              <a:t> = [20, 30, 50] </a:t>
            </a:r>
          </a:p>
          <a:p>
            <a:r>
              <a:rPr lang="en-US" sz="1000" b="0" i="0" dirty="0" err="1">
                <a:solidFill>
                  <a:srgbClr val="000000"/>
                </a:solidFill>
                <a:effectLst/>
                <a:latin typeface="Calibri" panose="020F0502020204030204" pitchFamily="34" charset="0"/>
              </a:rPr>
              <a:t>bootres</a:t>
            </a:r>
            <a:r>
              <a:rPr lang="en-US" sz="1000" b="0" i="0" dirty="0">
                <a:solidFill>
                  <a:srgbClr val="000000"/>
                </a:solidFill>
                <a:effectLst/>
                <a:latin typeface="Calibri" panose="020F0502020204030204" pitchFamily="34" charset="0"/>
              </a:rPr>
              <a:t> = </a:t>
            </a:r>
            <a:r>
              <a:rPr lang="en-US" sz="1000" b="0" i="0" dirty="0" err="1">
                <a:solidFill>
                  <a:srgbClr val="000000"/>
                </a:solidFill>
                <a:effectLst/>
                <a:latin typeface="Calibri" panose="020F0502020204030204" pitchFamily="34" charset="0"/>
              </a:rPr>
              <a:t>bootstrap_eval_test</a:t>
            </a:r>
            <a:r>
              <a:rPr lang="en-US" sz="1000" b="0" i="0" dirty="0">
                <a:solidFill>
                  <a:srgbClr val="000000"/>
                </a:solidFill>
                <a:effectLst/>
                <a:latin typeface="Calibri" panose="020F0502020204030204" pitchFamily="34" charset="0"/>
              </a:rPr>
              <a:t>(</a:t>
            </a:r>
            <a:r>
              <a:rPr lang="en-US" sz="1000" b="0" i="0" dirty="0" err="1">
                <a:solidFill>
                  <a:srgbClr val="000000"/>
                </a:solidFill>
                <a:effectLst/>
                <a:latin typeface="Calibri" panose="020F0502020204030204" pitchFamily="34" charset="0"/>
              </a:rPr>
              <a:t>combined_params</a:t>
            </a:r>
            <a:r>
              <a:rPr lang="en-US" sz="1000" b="0" i="0" dirty="0">
                <a:solidFill>
                  <a:srgbClr val="000000"/>
                </a:solidFill>
                <a:effectLst/>
                <a:latin typeface="Calibri" panose="020F0502020204030204" pitchFamily="34" charset="0"/>
              </a:rPr>
              <a:t>, </a:t>
            </a:r>
            <a:r>
              <a:rPr lang="en-US" sz="1000" b="0" i="0" dirty="0" err="1">
                <a:solidFill>
                  <a:srgbClr val="000000"/>
                </a:solidFill>
                <a:effectLst/>
                <a:latin typeface="Calibri" panose="020F0502020204030204" pitchFamily="34" charset="0"/>
              </a:rPr>
              <a:t>stock_series</a:t>
            </a:r>
            <a:r>
              <a:rPr lang="en-US" sz="1000" b="0" i="0" dirty="0">
                <a:solidFill>
                  <a:srgbClr val="000000"/>
                </a:solidFill>
                <a:effectLst/>
                <a:latin typeface="Calibri" panose="020F0502020204030204" pitchFamily="34" charset="0"/>
              </a:rPr>
              <a:t>, </a:t>
            </a:r>
            <a:r>
              <a:rPr lang="en-US" sz="1000" b="1" i="0" u="sng" dirty="0" err="1">
                <a:solidFill>
                  <a:srgbClr val="000000"/>
                </a:solidFill>
                <a:effectLst/>
                <a:latin typeface="Calibri" panose="020F0502020204030204" pitchFamily="34" charset="0"/>
              </a:rPr>
              <a:t>fit_win</a:t>
            </a:r>
            <a:r>
              <a:rPr lang="en-US" sz="1000" b="1" i="0" u="sng" dirty="0">
                <a:solidFill>
                  <a:srgbClr val="000000"/>
                </a:solidFill>
                <a:effectLst/>
                <a:latin typeface="Calibri" panose="020F0502020204030204" pitchFamily="34" charset="0"/>
              </a:rPr>
              <a:t>=200, </a:t>
            </a:r>
            <a:r>
              <a:rPr lang="en-US" sz="1000" b="1" i="0" u="sng" dirty="0" err="1">
                <a:solidFill>
                  <a:srgbClr val="000000"/>
                </a:solidFill>
                <a:effectLst/>
                <a:latin typeface="Calibri" panose="020F0502020204030204" pitchFamily="34" charset="0"/>
              </a:rPr>
              <a:t>test_win</a:t>
            </a:r>
            <a:r>
              <a:rPr lang="en-US" sz="1000" b="1" i="0" u="sng" dirty="0">
                <a:solidFill>
                  <a:srgbClr val="000000"/>
                </a:solidFill>
                <a:effectLst/>
                <a:latin typeface="Calibri" panose="020F0502020204030204" pitchFamily="34" charset="0"/>
              </a:rPr>
              <a:t>=100</a:t>
            </a:r>
            <a:r>
              <a:rPr lang="en-US" sz="1000" b="0" i="0" dirty="0">
                <a:solidFill>
                  <a:srgbClr val="000000"/>
                </a:solidFill>
                <a:effectLst/>
                <a:latin typeface="Calibri" panose="020F0502020204030204" pitchFamily="34" charset="0"/>
              </a:rPr>
              <a:t>, n=50) </a:t>
            </a:r>
            <a:br>
              <a:rPr lang="es-ES" sz="1000" b="1" dirty="0">
                <a:solidFill>
                  <a:schemeClr val="dk1"/>
                </a:solidFill>
              </a:rPr>
            </a:br>
            <a:endParaRPr lang="fi-FI" sz="1000" dirty="0"/>
          </a:p>
        </p:txBody>
      </p:sp>
      <p:pic>
        <p:nvPicPr>
          <p:cNvPr id="16386" name="Picture 2">
            <a:extLst>
              <a:ext uri="{FF2B5EF4-FFF2-40B4-BE49-F238E27FC236}">
                <a16:creationId xmlns:a16="http://schemas.microsoft.com/office/drawing/2014/main" id="{F5AFA506-A218-7036-DAE2-915AACE5B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49" y="2776682"/>
            <a:ext cx="3010171" cy="230381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4020245A-433A-3AE4-3CC3-AAB8F21F6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020" y="2723458"/>
            <a:ext cx="2962818" cy="2357038"/>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041AB4B3-D6E7-C4DB-4870-277983A2D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2655" y="2670234"/>
            <a:ext cx="3031345" cy="2410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789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0" name="Picture 14">
            <a:extLst>
              <a:ext uri="{FF2B5EF4-FFF2-40B4-BE49-F238E27FC236}">
                <a16:creationId xmlns:a16="http://schemas.microsoft.com/office/drawing/2014/main" id="{12274121-4EAA-F78F-D0B8-FC8F07C04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7362" y="7751804"/>
            <a:ext cx="714159" cy="43704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25</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281376" y="459256"/>
            <a:ext cx="8229600" cy="578823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br>
              <a:rPr lang="es-ES" sz="2000" dirty="0"/>
            </a:br>
            <a:br>
              <a:rPr lang="es-ES" sz="2000" b="1" dirty="0">
                <a:solidFill>
                  <a:schemeClr val="dk1"/>
                </a:solidFill>
              </a:rPr>
            </a:br>
            <a:r>
              <a:rPr lang="es-ES" sz="2000" b="1" dirty="0">
                <a:solidFill>
                  <a:srgbClr val="1F4D78"/>
                </a:solidFill>
                <a:latin typeface="Calibri Light" panose="020F0302020204030204" pitchFamily="34" charset="0"/>
                <a:cs typeface="Times New Roman" panose="02020603050405020304" pitchFamily="18" charset="0"/>
                <a:sym typeface="Arial"/>
              </a:rPr>
              <a:t>RESULTADOS ( PERIODO VALIDACIÓN). ALGORITMO DE INVERSION</a:t>
            </a:r>
            <a:endParaRPr lang="es-ES" sz="2000" b="1" dirty="0">
              <a:solidFill>
                <a:schemeClr val="dk1"/>
              </a:solidFill>
            </a:endParaRPr>
          </a:p>
          <a:p>
            <a:r>
              <a:rPr lang="es-ES" sz="1800" dirty="0">
                <a:effectLst/>
                <a:latin typeface="Calibri" panose="020F0502020204030204" pitchFamily="34" charset="0"/>
                <a:ea typeface="Calibri" panose="020F0502020204030204" pitchFamily="34" charset="0"/>
              </a:rPr>
              <a:t>Sección 6. Diseño de algoritmo de Inversión con modelo de Pesos Porfolio_FG_1 como si fueran acciones/ fondos o invertimos como futuros. (</a:t>
            </a:r>
            <a:r>
              <a:rPr lang="es-ES" sz="1800" dirty="0">
                <a:latin typeface="Calibri" panose="020F0502020204030204" pitchFamily="34" charset="0"/>
                <a:ea typeface="Calibri" panose="020F0502020204030204" pitchFamily="34" charset="0"/>
              </a:rPr>
              <a:t>R</a:t>
            </a:r>
            <a:r>
              <a:rPr lang="es-ES" sz="1800" dirty="0">
                <a:effectLst/>
                <a:latin typeface="Calibri" panose="020F0502020204030204" pitchFamily="34" charset="0"/>
                <a:ea typeface="Calibri" panose="020F0502020204030204" pitchFamily="34" charset="0"/>
              </a:rPr>
              <a:t>ango temporal validación)</a:t>
            </a:r>
            <a:endParaRPr lang="fi-FI" sz="1800" dirty="0">
              <a:latin typeface="Calibri" panose="020F0502020204030204" pitchFamily="34" charset="0"/>
              <a:ea typeface="Calibri" panose="020F0502020204030204" pitchFamily="34" charset="0"/>
            </a:endParaRPr>
          </a:p>
          <a:p>
            <a:r>
              <a:rPr lang="es-ES" sz="1800" dirty="0">
                <a:effectLst/>
                <a:latin typeface="Calibri" panose="020F0502020204030204" pitchFamily="34" charset="0"/>
                <a:ea typeface="Calibri" panose="020F0502020204030204" pitchFamily="34" charset="0"/>
              </a:rPr>
              <a:t>(Ver sección 10.6.2. punto 6.9, 6.10 y 6.11 para más información detallada)</a:t>
            </a:r>
            <a:endParaRPr lang="fi-FI" sz="1800" dirty="0">
              <a:latin typeface="Calibri" panose="020F0502020204030204" pitchFamily="34" charset="0"/>
              <a:ea typeface="Calibri" panose="020F0502020204030204" pitchFamily="34" charset="0"/>
            </a:endParaRPr>
          </a:p>
          <a:p>
            <a:r>
              <a:rPr lang="es-ES" sz="1800" b="1" u="sng" dirty="0">
                <a:effectLst/>
                <a:latin typeface="Calibri" panose="020F0502020204030204" pitchFamily="34" charset="0"/>
                <a:ea typeface="Calibri" panose="020F0502020204030204" pitchFamily="34" charset="0"/>
              </a:rPr>
              <a:t>Invertir en forma de </a:t>
            </a:r>
            <a:r>
              <a:rPr lang="es-ES" sz="1800" b="1" u="sng" dirty="0" err="1">
                <a:effectLst/>
                <a:latin typeface="Calibri" panose="020F0502020204030204" pitchFamily="34" charset="0"/>
                <a:ea typeface="Calibri" panose="020F0502020204030204" pitchFamily="34" charset="0"/>
              </a:rPr>
              <a:t>ETCs</a:t>
            </a:r>
            <a:r>
              <a:rPr lang="es-ES" sz="1800" b="1" u="sng" dirty="0">
                <a:effectLst/>
                <a:latin typeface="Calibri" panose="020F0502020204030204" pitchFamily="34" charset="0"/>
                <a:ea typeface="Calibri" panose="020F0502020204030204" pitchFamily="34" charset="0"/>
              </a:rPr>
              <a:t>.</a:t>
            </a:r>
          </a:p>
          <a:p>
            <a:endParaRPr lang="es-ES" sz="1800" dirty="0">
              <a:effectLst/>
              <a:latin typeface="Calibri" panose="020F0502020204030204" pitchFamily="34" charset="0"/>
              <a:ea typeface="Calibri" panose="020F0502020204030204" pitchFamily="34" charset="0"/>
            </a:endParaRPr>
          </a:p>
          <a:p>
            <a:endParaRPr lang="es-ES" sz="1800" dirty="0">
              <a:latin typeface="Calibri" panose="020F0502020204030204" pitchFamily="34" charset="0"/>
              <a:ea typeface="Calibri" panose="020F0502020204030204" pitchFamily="34" charset="0"/>
            </a:endParaRPr>
          </a:p>
          <a:p>
            <a:endParaRPr lang="es-ES" sz="1800" dirty="0">
              <a:effectLst/>
              <a:latin typeface="Calibri" panose="020F0502020204030204" pitchFamily="34" charset="0"/>
              <a:ea typeface="Calibri" panose="020F0502020204030204" pitchFamily="34" charset="0"/>
            </a:endParaRPr>
          </a:p>
          <a:p>
            <a:endParaRPr lang="es-ES" sz="1800" dirty="0">
              <a:latin typeface="Calibri" panose="020F0502020204030204" pitchFamily="34" charset="0"/>
              <a:ea typeface="Calibri" panose="020F0502020204030204" pitchFamily="34" charset="0"/>
            </a:endParaRPr>
          </a:p>
          <a:p>
            <a:endParaRPr lang="es-ES" sz="1800" dirty="0">
              <a:effectLst/>
              <a:latin typeface="Calibri" panose="020F0502020204030204" pitchFamily="34" charset="0"/>
              <a:ea typeface="Calibri" panose="020F0502020204030204" pitchFamily="34" charset="0"/>
            </a:endParaRPr>
          </a:p>
          <a:p>
            <a:endParaRPr lang="es-ES" sz="1800" dirty="0">
              <a:effectLst/>
              <a:latin typeface="Calibri" panose="020F0502020204030204" pitchFamily="34" charset="0"/>
              <a:ea typeface="Calibri" panose="020F0502020204030204" pitchFamily="34" charset="0"/>
            </a:endParaRPr>
          </a:p>
          <a:p>
            <a:r>
              <a:rPr lang="es-ES" sz="1800" b="1" u="sng" dirty="0">
                <a:effectLst/>
                <a:latin typeface="Calibri" panose="020F0502020204030204" pitchFamily="34" charset="0"/>
                <a:ea typeface="Calibri" panose="020F0502020204030204" pitchFamily="34" charset="0"/>
              </a:rPr>
              <a:t>Invertir en forma de futuros </a:t>
            </a:r>
            <a:r>
              <a:rPr lang="es-ES" sz="1800" b="1" u="sng" dirty="0" err="1">
                <a:effectLst/>
                <a:latin typeface="Calibri" panose="020F0502020204030204" pitchFamily="34" charset="0"/>
                <a:ea typeface="Calibri" panose="020F0502020204030204" pitchFamily="34" charset="0"/>
              </a:rPr>
              <a:t>CFDs</a:t>
            </a:r>
            <a:endParaRPr lang="es-ES" sz="1800" b="1" u="sng" dirty="0">
              <a:effectLst/>
              <a:latin typeface="Calibri" panose="020F0502020204030204" pitchFamily="34" charset="0"/>
              <a:ea typeface="Calibri" panose="020F0502020204030204" pitchFamily="34" charset="0"/>
            </a:endParaRPr>
          </a:p>
          <a:p>
            <a:endParaRPr lang="es-ES" sz="1800" dirty="0">
              <a:latin typeface="Calibri" panose="020F0502020204030204" pitchFamily="34" charset="0"/>
              <a:ea typeface="Calibri" panose="020F0502020204030204" pitchFamily="34" charset="0"/>
            </a:endParaRPr>
          </a:p>
          <a:p>
            <a:endParaRPr lang="es-ES" sz="1800" dirty="0">
              <a:effectLst/>
              <a:latin typeface="Calibri" panose="020F0502020204030204" pitchFamily="34" charset="0"/>
              <a:ea typeface="Calibri" panose="020F0502020204030204" pitchFamily="34" charset="0"/>
            </a:endParaRPr>
          </a:p>
          <a:p>
            <a:endParaRPr lang="es-ES" sz="1800" dirty="0">
              <a:latin typeface="Calibri" panose="020F0502020204030204" pitchFamily="34" charset="0"/>
              <a:ea typeface="Calibri" panose="020F0502020204030204" pitchFamily="34" charset="0"/>
            </a:endParaRPr>
          </a:p>
          <a:p>
            <a:endParaRPr lang="es-ES" sz="1800" dirty="0">
              <a:effectLst/>
              <a:latin typeface="Calibri" panose="020F0502020204030204" pitchFamily="34" charset="0"/>
              <a:ea typeface="Calibri" panose="020F0502020204030204" pitchFamily="34" charset="0"/>
            </a:endParaRPr>
          </a:p>
          <a:p>
            <a:endParaRPr lang="es-ES" sz="1800" dirty="0">
              <a:latin typeface="Calibri" panose="020F0502020204030204" pitchFamily="34" charset="0"/>
              <a:ea typeface="Calibri" panose="020F0502020204030204" pitchFamily="34" charset="0"/>
            </a:endParaRPr>
          </a:p>
          <a:p>
            <a:pPr marL="342900" lvl="0" indent="-342900">
              <a:lnSpc>
                <a:spcPct val="107000"/>
              </a:lnSpc>
              <a:buFont typeface="+mj-lt"/>
              <a:buAutoNum type="alphaLcParenR"/>
            </a:pPr>
            <a:endParaRPr lang="es-ES" sz="1100" dirty="0">
              <a:effectLst/>
              <a:latin typeface="Calibri" panose="020F0502020204030204" pitchFamily="34" charset="0"/>
              <a:ea typeface="Calibri" panose="020F0502020204030204" pitchFamily="34" charset="0"/>
            </a:endParaRPr>
          </a:p>
          <a:p>
            <a:pPr marL="342900" lvl="0" indent="-342900">
              <a:lnSpc>
                <a:spcPct val="107000"/>
              </a:lnSpc>
              <a:buFont typeface="+mj-lt"/>
              <a:buAutoNum type="alphaLcParenR"/>
            </a:pPr>
            <a:endParaRPr lang="es-ES" sz="1100" dirty="0">
              <a:latin typeface="Calibri" panose="020F0502020204030204" pitchFamily="34" charset="0"/>
              <a:ea typeface="Calibri" panose="020F0502020204030204" pitchFamily="34" charset="0"/>
            </a:endParaRPr>
          </a:p>
          <a:p>
            <a:endParaRPr lang="fi-FI" sz="2400" dirty="0"/>
          </a:p>
          <a:p>
            <a:br>
              <a:rPr lang="es-ES" sz="2000" dirty="0"/>
            </a:br>
            <a:br>
              <a:rPr lang="es-ES" sz="2000" b="1" dirty="0">
                <a:solidFill>
                  <a:schemeClr val="dk1"/>
                </a:solidFill>
              </a:rPr>
            </a:br>
            <a:endParaRPr lang="fi-FI" sz="2000" dirty="0"/>
          </a:p>
        </p:txBody>
      </p:sp>
      <p:pic>
        <p:nvPicPr>
          <p:cNvPr id="15362" name="Picture 2">
            <a:extLst>
              <a:ext uri="{FF2B5EF4-FFF2-40B4-BE49-F238E27FC236}">
                <a16:creationId xmlns:a16="http://schemas.microsoft.com/office/drawing/2014/main" id="{4AC9CC47-49CF-0648-3518-9A7EDD5A5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84" y="1885853"/>
            <a:ext cx="2477522" cy="146752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379932A4-8FAB-B0A7-4F3B-29D8A9D08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636" y="1826313"/>
            <a:ext cx="2443967" cy="1467522"/>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007541B-5683-0801-24D0-63213AEB8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6537" y="1785560"/>
            <a:ext cx="3586979" cy="1508275"/>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19886AAB-4CDC-D009-D85D-D121B7FB6E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586" y="3858771"/>
            <a:ext cx="2767477" cy="1604242"/>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68582FDB-C0A7-85E4-79D4-4F7DB32E30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8361" y="3800381"/>
            <a:ext cx="2783592" cy="1639516"/>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E273B9C7-0291-93B0-B5E8-1228DE66E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0052" y="3765977"/>
            <a:ext cx="3320362" cy="1357544"/>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a:extLst>
              <a:ext uri="{FF2B5EF4-FFF2-40B4-BE49-F238E27FC236}">
                <a16:creationId xmlns:a16="http://schemas.microsoft.com/office/drawing/2014/main" id="{A4EE639C-7B7A-599F-93EA-2C5ECEBB07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7846" y="5439897"/>
            <a:ext cx="2148892" cy="1336916"/>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a:extLst>
              <a:ext uri="{FF2B5EF4-FFF2-40B4-BE49-F238E27FC236}">
                <a16:creationId xmlns:a16="http://schemas.microsoft.com/office/drawing/2014/main" id="{448FBF03-F488-51E4-D57C-AFA741BFD4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6176" y="5357091"/>
            <a:ext cx="2420260" cy="151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37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26</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377300" y="559293"/>
            <a:ext cx="8229600" cy="96692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b="1" dirty="0">
                <a:solidFill>
                  <a:schemeClr val="dk1"/>
                </a:solidFill>
              </a:rPr>
              <a:t>CONCLUSIONES y TRABAJO FUTURO</a:t>
            </a:r>
          </a:p>
        </p:txBody>
      </p:sp>
      <p:sp>
        <p:nvSpPr>
          <p:cNvPr id="3" name="TextBox 2">
            <a:extLst>
              <a:ext uri="{FF2B5EF4-FFF2-40B4-BE49-F238E27FC236}">
                <a16:creationId xmlns:a16="http://schemas.microsoft.com/office/drawing/2014/main" id="{711452DF-29A9-791C-9DE6-85BB0FC1CC4D}"/>
              </a:ext>
            </a:extLst>
          </p:cNvPr>
          <p:cNvSpPr txBox="1"/>
          <p:nvPr/>
        </p:nvSpPr>
        <p:spPr>
          <a:xfrm>
            <a:off x="237962" y="1372330"/>
            <a:ext cx="8906037" cy="615553"/>
          </a:xfrm>
          <a:prstGeom prst="rect">
            <a:avLst/>
          </a:prstGeom>
          <a:noFill/>
        </p:spPr>
        <p:txBody>
          <a:bodyPr wrap="square">
            <a:spAutoFit/>
          </a:bodyPr>
          <a:lstStyle/>
          <a:p>
            <a:r>
              <a:rPr lang="es-ES" sz="2000" b="1" i="1" dirty="0">
                <a:solidFill>
                  <a:schemeClr val="bg2">
                    <a:lumMod val="40000"/>
                    <a:lumOff val="60000"/>
                  </a:schemeClr>
                </a:solidFill>
                <a:latin typeface="Calibri" panose="020F0502020204030204" pitchFamily="34" charset="0"/>
              </a:rPr>
              <a:t>Conclusión 1</a:t>
            </a:r>
            <a:r>
              <a:rPr lang="es-ES" b="1" i="1" dirty="0">
                <a:latin typeface="Calibri" panose="020F0502020204030204" pitchFamily="34" charset="0"/>
              </a:rPr>
              <a:t>: Mayor cantidad de datos mejoran las métricas </a:t>
            </a:r>
            <a:r>
              <a:rPr lang="es-ES" b="1" i="1" dirty="0" err="1">
                <a:latin typeface="Calibri" panose="020F0502020204030204" pitchFamily="34" charset="0"/>
              </a:rPr>
              <a:t>Train_Test</a:t>
            </a:r>
            <a:r>
              <a:rPr lang="es-ES" b="1" i="1" dirty="0">
                <a:latin typeface="Calibri" panose="020F0502020204030204" pitchFamily="34" charset="0"/>
              </a:rPr>
              <a:t>: (2016-06-01 a 2021-4-27) VS </a:t>
            </a:r>
            <a:r>
              <a:rPr lang="es-ES" b="1" i="1" dirty="0" err="1">
                <a:latin typeface="Calibri" panose="020F0502020204030204" pitchFamily="34" charset="0"/>
              </a:rPr>
              <a:t>Train_Test</a:t>
            </a:r>
            <a:r>
              <a:rPr lang="es-ES" b="1" i="1" dirty="0">
                <a:latin typeface="Calibri" panose="020F0502020204030204" pitchFamily="34" charset="0"/>
              </a:rPr>
              <a:t>: (2016-06-01 a 2023-05-31)</a:t>
            </a:r>
            <a:endParaRPr lang="fi-FI" b="1" i="1" dirty="0">
              <a:latin typeface="Calibri" panose="020F0502020204030204" pitchFamily="34" charset="0"/>
            </a:endParaRPr>
          </a:p>
        </p:txBody>
      </p:sp>
      <p:pic>
        <p:nvPicPr>
          <p:cNvPr id="6" name="Picture 5">
            <a:extLst>
              <a:ext uri="{FF2B5EF4-FFF2-40B4-BE49-F238E27FC236}">
                <a16:creationId xmlns:a16="http://schemas.microsoft.com/office/drawing/2014/main" id="{152B264B-E0DD-E428-4008-3561DB665C6B}"/>
              </a:ext>
            </a:extLst>
          </p:cNvPr>
          <p:cNvPicPr>
            <a:picLocks noChangeAspect="1"/>
          </p:cNvPicPr>
          <p:nvPr/>
        </p:nvPicPr>
        <p:blipFill>
          <a:blip r:embed="rId2"/>
          <a:stretch>
            <a:fillRect/>
          </a:stretch>
        </p:blipFill>
        <p:spPr>
          <a:xfrm>
            <a:off x="1227908" y="1895550"/>
            <a:ext cx="2838994" cy="1636857"/>
          </a:xfrm>
          <a:prstGeom prst="rect">
            <a:avLst/>
          </a:prstGeom>
        </p:spPr>
      </p:pic>
      <p:pic>
        <p:nvPicPr>
          <p:cNvPr id="12" name="Picture 11">
            <a:extLst>
              <a:ext uri="{FF2B5EF4-FFF2-40B4-BE49-F238E27FC236}">
                <a16:creationId xmlns:a16="http://schemas.microsoft.com/office/drawing/2014/main" id="{96D0F4F9-7751-D469-8427-99E6A23D5B5F}"/>
              </a:ext>
            </a:extLst>
          </p:cNvPr>
          <p:cNvPicPr>
            <a:picLocks noChangeAspect="1"/>
          </p:cNvPicPr>
          <p:nvPr/>
        </p:nvPicPr>
        <p:blipFill>
          <a:blip r:embed="rId3"/>
          <a:stretch>
            <a:fillRect/>
          </a:stretch>
        </p:blipFill>
        <p:spPr>
          <a:xfrm>
            <a:off x="5056848" y="1870097"/>
            <a:ext cx="2630260" cy="1640896"/>
          </a:xfrm>
          <a:prstGeom prst="rect">
            <a:avLst/>
          </a:prstGeom>
        </p:spPr>
      </p:pic>
      <p:pic>
        <p:nvPicPr>
          <p:cNvPr id="14" name="Imagen 296">
            <a:extLst>
              <a:ext uri="{FF2B5EF4-FFF2-40B4-BE49-F238E27FC236}">
                <a16:creationId xmlns:a16="http://schemas.microsoft.com/office/drawing/2014/main" id="{06871D4A-A566-08CA-4685-83B8064F75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71150" y="3643359"/>
            <a:ext cx="1387113" cy="1110404"/>
          </a:xfrm>
          <a:prstGeom prst="rect">
            <a:avLst/>
          </a:prstGeom>
          <a:noFill/>
          <a:ln>
            <a:noFill/>
          </a:ln>
        </p:spPr>
      </p:pic>
      <p:pic>
        <p:nvPicPr>
          <p:cNvPr id="16" name="Imagen 297">
            <a:extLst>
              <a:ext uri="{FF2B5EF4-FFF2-40B4-BE49-F238E27FC236}">
                <a16:creationId xmlns:a16="http://schemas.microsoft.com/office/drawing/2014/main" id="{71270067-4AD4-1DFC-81C9-C512F80AC7C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5372" y="3643358"/>
            <a:ext cx="1387154" cy="1110405"/>
          </a:xfrm>
          <a:prstGeom prst="rect">
            <a:avLst/>
          </a:prstGeom>
          <a:noFill/>
          <a:ln>
            <a:noFill/>
          </a:ln>
        </p:spPr>
      </p:pic>
      <p:pic>
        <p:nvPicPr>
          <p:cNvPr id="17" name="Imagen 298">
            <a:extLst>
              <a:ext uri="{FF2B5EF4-FFF2-40B4-BE49-F238E27FC236}">
                <a16:creationId xmlns:a16="http://schemas.microsoft.com/office/drawing/2014/main" id="{8865EAFA-27F8-53E8-63BD-CEB6DDEA38C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59635" y="3643358"/>
            <a:ext cx="1387530" cy="1110405"/>
          </a:xfrm>
          <a:prstGeom prst="rect">
            <a:avLst/>
          </a:prstGeom>
          <a:noFill/>
          <a:ln>
            <a:noFill/>
          </a:ln>
        </p:spPr>
      </p:pic>
      <p:pic>
        <p:nvPicPr>
          <p:cNvPr id="18" name="Picture 17">
            <a:extLst>
              <a:ext uri="{FF2B5EF4-FFF2-40B4-BE49-F238E27FC236}">
                <a16:creationId xmlns:a16="http://schemas.microsoft.com/office/drawing/2014/main" id="{3F7C4586-64B8-5FBE-186A-B389D1D5A9FB}"/>
              </a:ext>
            </a:extLst>
          </p:cNvPr>
          <p:cNvPicPr>
            <a:picLocks noChangeAspect="1"/>
          </p:cNvPicPr>
          <p:nvPr/>
        </p:nvPicPr>
        <p:blipFill>
          <a:blip r:embed="rId7"/>
          <a:stretch>
            <a:fillRect/>
          </a:stretch>
        </p:blipFill>
        <p:spPr>
          <a:xfrm>
            <a:off x="76200" y="3650635"/>
            <a:ext cx="1439928" cy="1117682"/>
          </a:xfrm>
          <a:prstGeom prst="rect">
            <a:avLst/>
          </a:prstGeom>
        </p:spPr>
      </p:pic>
      <p:pic>
        <p:nvPicPr>
          <p:cNvPr id="19" name="Picture 18">
            <a:extLst>
              <a:ext uri="{FF2B5EF4-FFF2-40B4-BE49-F238E27FC236}">
                <a16:creationId xmlns:a16="http://schemas.microsoft.com/office/drawing/2014/main" id="{D66264CF-4CC3-C64A-C471-6C30696378DA}"/>
              </a:ext>
            </a:extLst>
          </p:cNvPr>
          <p:cNvPicPr>
            <a:picLocks noChangeAspect="1"/>
          </p:cNvPicPr>
          <p:nvPr/>
        </p:nvPicPr>
        <p:blipFill>
          <a:blip r:embed="rId8"/>
          <a:stretch>
            <a:fillRect/>
          </a:stretch>
        </p:blipFill>
        <p:spPr>
          <a:xfrm>
            <a:off x="1516128" y="3650635"/>
            <a:ext cx="1399725" cy="1117683"/>
          </a:xfrm>
          <a:prstGeom prst="rect">
            <a:avLst/>
          </a:prstGeom>
        </p:spPr>
      </p:pic>
      <p:pic>
        <p:nvPicPr>
          <p:cNvPr id="20" name="Picture 19">
            <a:extLst>
              <a:ext uri="{FF2B5EF4-FFF2-40B4-BE49-F238E27FC236}">
                <a16:creationId xmlns:a16="http://schemas.microsoft.com/office/drawing/2014/main" id="{9B75468B-7D35-E15A-1C7D-4ED7C4F9AD48}"/>
              </a:ext>
            </a:extLst>
          </p:cNvPr>
          <p:cNvPicPr>
            <a:picLocks noChangeAspect="1"/>
          </p:cNvPicPr>
          <p:nvPr/>
        </p:nvPicPr>
        <p:blipFill>
          <a:blip r:embed="rId9"/>
          <a:stretch>
            <a:fillRect/>
          </a:stretch>
        </p:blipFill>
        <p:spPr>
          <a:xfrm>
            <a:off x="2889726" y="3643358"/>
            <a:ext cx="1474315" cy="1188434"/>
          </a:xfrm>
          <a:prstGeom prst="rect">
            <a:avLst/>
          </a:prstGeom>
        </p:spPr>
      </p:pic>
      <p:cxnSp>
        <p:nvCxnSpPr>
          <p:cNvPr id="22" name="Straight Connector 21">
            <a:extLst>
              <a:ext uri="{FF2B5EF4-FFF2-40B4-BE49-F238E27FC236}">
                <a16:creationId xmlns:a16="http://schemas.microsoft.com/office/drawing/2014/main" id="{DBC2E781-81CD-8F58-4488-88AD2471152C}"/>
              </a:ext>
            </a:extLst>
          </p:cNvPr>
          <p:cNvCxnSpPr>
            <a:cxnSpLocks/>
          </p:cNvCxnSpPr>
          <p:nvPr/>
        </p:nvCxnSpPr>
        <p:spPr>
          <a:xfrm>
            <a:off x="4463488" y="1895550"/>
            <a:ext cx="0" cy="2936242"/>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AB276C5-AF81-FEA7-DC7F-215EA51242BB}"/>
              </a:ext>
            </a:extLst>
          </p:cNvPr>
          <p:cNvSpPr txBox="1"/>
          <p:nvPr/>
        </p:nvSpPr>
        <p:spPr>
          <a:xfrm>
            <a:off x="326942" y="4962450"/>
            <a:ext cx="8906037" cy="1851469"/>
          </a:xfrm>
          <a:prstGeom prst="rect">
            <a:avLst/>
          </a:prstGeom>
          <a:noFill/>
        </p:spPr>
        <p:txBody>
          <a:bodyPr wrap="square">
            <a:spAutoFit/>
          </a:bodyPr>
          <a:lstStyle/>
          <a:p>
            <a:r>
              <a:rPr lang="es-ES" b="1" i="1" dirty="0">
                <a:latin typeface="Calibri" panose="020F0502020204030204" pitchFamily="34" charset="0"/>
              </a:rPr>
              <a:t>Mejoras propuestas a futuro 1: Data </a:t>
            </a:r>
            <a:r>
              <a:rPr lang="es-ES" b="1" i="1" dirty="0" err="1">
                <a:latin typeface="Calibri" panose="020F0502020204030204" pitchFamily="34" charset="0"/>
              </a:rPr>
              <a:t>Augmentation</a:t>
            </a:r>
            <a:r>
              <a:rPr lang="es-ES" b="1" i="1" dirty="0">
                <a:latin typeface="Calibri" panose="020F0502020204030204" pitchFamily="34" charset="0"/>
              </a:rPr>
              <a:t>. COMO? Mas matrices de correlaciones y covarianzas .</a:t>
            </a:r>
          </a:p>
          <a:p>
            <a:pPr marL="742950" lvl="1" indent="-285750">
              <a:lnSpc>
                <a:spcPct val="107000"/>
              </a:lnSpc>
              <a:buFont typeface="Symbol" panose="05050102010706020507" pitchFamily="18" charset="2"/>
              <a:buChar char="-"/>
            </a:pPr>
            <a:r>
              <a:rPr lang="es-ES" sz="1100" u="none" strike="noStrike" dirty="0">
                <a:effectLst/>
                <a:latin typeface="Calibri" panose="020F0502020204030204" pitchFamily="34" charset="0"/>
                <a:ea typeface="Calibri" panose="020F0502020204030204" pitchFamily="34" charset="0"/>
              </a:rPr>
              <a:t>Combinar 2, 3 o 4 matrices de correlaciones y covarianzas que tengan el mismo target/</a:t>
            </a:r>
            <a:r>
              <a:rPr lang="es-ES" sz="1100" u="none" strike="noStrike" dirty="0" err="1">
                <a:effectLst/>
                <a:latin typeface="Calibri" panose="020F0502020204030204" pitchFamily="34" charset="0"/>
                <a:ea typeface="Calibri" panose="020F0502020204030204" pitchFamily="34" charset="0"/>
              </a:rPr>
              <a:t>label</a:t>
            </a:r>
            <a:r>
              <a:rPr lang="es-ES" sz="1100" u="none" strike="noStrike" dirty="0">
                <a:effectLst/>
                <a:latin typeface="Calibri" panose="020F0502020204030204" pitchFamily="34" charset="0"/>
                <a:ea typeface="Calibri" panose="020F0502020204030204" pitchFamily="34" charset="0"/>
              </a:rPr>
              <a:t> a la vez </a:t>
            </a:r>
            <a:r>
              <a:rPr lang="es-ES" sz="1100" b="1" i="1" u="none" strike="noStrike" dirty="0">
                <a:effectLst/>
                <a:latin typeface="Calibri" panose="020F0502020204030204" pitchFamily="34" charset="0"/>
                <a:ea typeface="Calibri" panose="020F0502020204030204" pitchFamily="34" charset="0"/>
              </a:rPr>
              <a:t>seleccionado datos aleatoriamente </a:t>
            </a:r>
            <a:r>
              <a:rPr lang="es-ES" sz="1100" u="none" strike="noStrike" dirty="0">
                <a:effectLst/>
                <a:latin typeface="Calibri" panose="020F0502020204030204" pitchFamily="34" charset="0"/>
                <a:ea typeface="Calibri" panose="020F0502020204030204" pitchFamily="34" charset="0"/>
              </a:rPr>
              <a:t>de cada matriz y después aplicar algoritmos de </a:t>
            </a:r>
            <a:r>
              <a:rPr lang="es-ES" sz="1100" b="1" i="1" u="none" strike="noStrike" dirty="0" err="1">
                <a:effectLst/>
                <a:latin typeface="Calibri" panose="020F0502020204030204" pitchFamily="34" charset="0"/>
                <a:ea typeface="Calibri" panose="020F0502020204030204" pitchFamily="34" charset="0"/>
              </a:rPr>
              <a:t>Noice</a:t>
            </a:r>
            <a:r>
              <a:rPr lang="es-ES" sz="1100" b="1" i="1" u="none" strike="noStrike" dirty="0">
                <a:effectLst/>
                <a:latin typeface="Calibri" panose="020F0502020204030204" pitchFamily="34" charset="0"/>
                <a:ea typeface="Calibri" panose="020F0502020204030204" pitchFamily="34" charset="0"/>
              </a:rPr>
              <a:t> </a:t>
            </a:r>
            <a:r>
              <a:rPr lang="es-ES" sz="1100" b="1" i="1" u="none" strike="noStrike" dirty="0" err="1">
                <a:effectLst/>
                <a:latin typeface="Calibri" panose="020F0502020204030204" pitchFamily="34" charset="0"/>
                <a:ea typeface="Calibri" panose="020F0502020204030204" pitchFamily="34" charset="0"/>
              </a:rPr>
              <a:t>Cancellation</a:t>
            </a:r>
            <a:r>
              <a:rPr lang="es-ES" sz="1100" b="1" i="1" u="none" strike="noStrike" dirty="0">
                <a:effectLst/>
                <a:latin typeface="Calibri" panose="020F0502020204030204" pitchFamily="34" charset="0"/>
                <a:ea typeface="Calibri" panose="020F0502020204030204" pitchFamily="34" charset="0"/>
              </a:rPr>
              <a:t> </a:t>
            </a:r>
            <a:r>
              <a:rPr lang="es-ES" sz="1100" u="none" strike="noStrike" dirty="0">
                <a:effectLst/>
                <a:latin typeface="Calibri" panose="020F0502020204030204" pitchFamily="34" charset="0"/>
                <a:ea typeface="Calibri" panose="020F0502020204030204" pitchFamily="34" charset="0"/>
              </a:rPr>
              <a:t>para generar las nuevas matrices de covarianzas y correlaciones</a:t>
            </a:r>
            <a:endParaRPr lang="fi-FI" sz="1100" u="none" strike="noStrike" dirty="0">
              <a:effectLst/>
              <a:latin typeface="Calibri" panose="020F0502020204030204" pitchFamily="34" charset="0"/>
              <a:ea typeface="Calibri" panose="020F0502020204030204" pitchFamily="34" charset="0"/>
            </a:endParaRPr>
          </a:p>
          <a:p>
            <a:pPr marL="742950" lvl="1" indent="-285750">
              <a:lnSpc>
                <a:spcPct val="107000"/>
              </a:lnSpc>
              <a:buFont typeface="Symbol" panose="05050102010706020507" pitchFamily="18" charset="2"/>
              <a:buChar char="-"/>
            </a:pPr>
            <a:r>
              <a:rPr lang="es-ES" sz="1100" u="none" strike="noStrike" dirty="0">
                <a:effectLst/>
                <a:latin typeface="Calibri" panose="020F0502020204030204" pitchFamily="34" charset="0"/>
                <a:ea typeface="Calibri" panose="020F0502020204030204" pitchFamily="34" charset="0"/>
              </a:rPr>
              <a:t>Equivalente al punto anterior, pero tomando como valor para las nuevas matrices </a:t>
            </a:r>
            <a:r>
              <a:rPr lang="es-ES" sz="1100" b="1" i="1" u="none" strike="noStrike" dirty="0">
                <a:effectLst/>
                <a:latin typeface="Calibri" panose="020F0502020204030204" pitchFamily="34" charset="0"/>
                <a:ea typeface="Calibri" panose="020F0502020204030204" pitchFamily="34" charset="0"/>
              </a:rPr>
              <a:t>la media</a:t>
            </a:r>
            <a:r>
              <a:rPr lang="es-ES" sz="1100" u="none" strike="noStrike" dirty="0">
                <a:effectLst/>
                <a:latin typeface="Calibri" panose="020F0502020204030204" pitchFamily="34" charset="0"/>
                <a:ea typeface="Calibri" panose="020F0502020204030204" pitchFamily="34" charset="0"/>
              </a:rPr>
              <a:t>.</a:t>
            </a:r>
            <a:endParaRPr lang="fi-FI" sz="1100" u="none" strike="noStrike" dirty="0">
              <a:effectLst/>
              <a:latin typeface="Calibri" panose="020F0502020204030204" pitchFamily="34" charset="0"/>
              <a:ea typeface="Calibri" panose="020F0502020204030204" pitchFamily="34" charset="0"/>
            </a:endParaRPr>
          </a:p>
          <a:p>
            <a:pPr marL="742950" lvl="1" indent="-285750">
              <a:lnSpc>
                <a:spcPct val="107000"/>
              </a:lnSpc>
              <a:buFont typeface="Symbol" panose="05050102010706020507" pitchFamily="18" charset="2"/>
              <a:buChar char="-"/>
            </a:pPr>
            <a:r>
              <a:rPr lang="es-ES" sz="1100" u="none" strike="noStrike" dirty="0">
                <a:effectLst/>
                <a:latin typeface="Calibri" panose="020F0502020204030204" pitchFamily="34" charset="0"/>
                <a:ea typeface="Calibri" panose="020F0502020204030204" pitchFamily="34" charset="0"/>
              </a:rPr>
              <a:t>Tomas los valores de las matrices de correlaciones </a:t>
            </a:r>
            <a:r>
              <a:rPr lang="fi-FI" sz="1100" u="none" strike="noStrike" dirty="0">
                <a:effectLst/>
                <a:latin typeface="Calibri" panose="020F0502020204030204" pitchFamily="34" charset="0"/>
                <a:ea typeface="Calibri" panose="020F0502020204030204" pitchFamily="34" charset="0"/>
              </a:rPr>
              <a:t>y </a:t>
            </a:r>
            <a:r>
              <a:rPr lang="fi-FI" sz="1100" b="1" i="1" u="none" strike="noStrike" dirty="0">
                <a:effectLst/>
                <a:latin typeface="Calibri" panose="020F0502020204030204" pitchFamily="34" charset="0"/>
                <a:ea typeface="Calibri" panose="020F0502020204030204" pitchFamily="34" charset="0"/>
              </a:rPr>
              <a:t>reducir la precision del dato</a:t>
            </a:r>
            <a:r>
              <a:rPr lang="fi-FI" sz="1100" u="none" strike="noStrike" dirty="0">
                <a:effectLst/>
                <a:latin typeface="Calibri" panose="020F0502020204030204" pitchFamily="34" charset="0"/>
                <a:ea typeface="Calibri" panose="020F0502020204030204" pitchFamily="34" charset="0"/>
              </a:rPr>
              <a:t>.</a:t>
            </a:r>
          </a:p>
          <a:p>
            <a:pPr marL="742950" lvl="1" indent="-285750">
              <a:lnSpc>
                <a:spcPct val="107000"/>
              </a:lnSpc>
              <a:spcAft>
                <a:spcPts val="800"/>
              </a:spcAft>
              <a:buFont typeface="Symbol" panose="05050102010706020507" pitchFamily="18" charset="2"/>
              <a:buChar char="-"/>
            </a:pPr>
            <a:r>
              <a:rPr lang="es-ES_tradnl" sz="1100" u="none" strike="noStrike" dirty="0">
                <a:effectLst/>
                <a:latin typeface="Calibri" panose="020F0502020204030204" pitchFamily="34" charset="0"/>
                <a:ea typeface="Calibri" panose="020F0502020204030204" pitchFamily="34" charset="0"/>
              </a:rPr>
              <a:t>En este TFM se han generado matrices de </a:t>
            </a:r>
            <a:r>
              <a:rPr lang="es-ES" sz="1100" u="none" strike="noStrike" dirty="0">
                <a:effectLst/>
                <a:latin typeface="Calibri" panose="020F0502020204030204" pitchFamily="34" charset="0"/>
                <a:ea typeface="Calibri" panose="020F0502020204030204" pitchFamily="34" charset="0"/>
              </a:rPr>
              <a:t>correlaciones y covarianzas de.</a:t>
            </a:r>
            <a:r>
              <a:rPr lang="es-ES" sz="1100" b="1" i="1" dirty="0">
                <a:latin typeface="Calibri" panose="020F0502020204030204" pitchFamily="34" charset="0"/>
                <a:ea typeface="Calibri" panose="020F0502020204030204" pitchFamily="34" charset="0"/>
              </a:rPr>
              <a:t> más y menos de 65 días de datos sin alejarnos mucho ( de 60 a 70).</a:t>
            </a:r>
            <a:endParaRPr lang="es-ES" sz="1100" u="none" strike="noStrike" dirty="0">
              <a:effectLst/>
              <a:latin typeface="Calibri" panose="020F0502020204030204" pitchFamily="34" charset="0"/>
              <a:ea typeface="Calibri" panose="020F0502020204030204" pitchFamily="34" charset="0"/>
            </a:endParaRPr>
          </a:p>
          <a:p>
            <a:pPr marL="742950" lvl="1" indent="-285750">
              <a:lnSpc>
                <a:spcPct val="107000"/>
              </a:lnSpc>
              <a:spcAft>
                <a:spcPts val="800"/>
              </a:spcAft>
              <a:buFont typeface="Symbol" panose="05050102010706020507" pitchFamily="18" charset="2"/>
              <a:buChar char="-"/>
            </a:pPr>
            <a:r>
              <a:rPr lang="es-ES" sz="1100" dirty="0">
                <a:latin typeface="Calibri" panose="020F0502020204030204" pitchFamily="34" charset="0"/>
                <a:ea typeface="Calibri" panose="020F0502020204030204" pitchFamily="34" charset="0"/>
              </a:rPr>
              <a:t>M</a:t>
            </a:r>
            <a:r>
              <a:rPr lang="es-ES" sz="1100" dirty="0">
                <a:effectLst/>
                <a:latin typeface="Calibri" panose="020F0502020204030204" pitchFamily="34" charset="0"/>
                <a:ea typeface="Calibri" panose="020F0502020204030204" pitchFamily="34" charset="0"/>
              </a:rPr>
              <a:t>atrices de correlaciones y covarianzas con </a:t>
            </a:r>
            <a:r>
              <a:rPr lang="es-ES" sz="1100" b="1" i="1" dirty="0">
                <a:effectLst/>
                <a:latin typeface="Calibri" panose="020F0502020204030204" pitchFamily="34" charset="0"/>
                <a:ea typeface="Calibri" panose="020F0502020204030204" pitchFamily="34" charset="0"/>
              </a:rPr>
              <a:t>espacios temporales muy distantes </a:t>
            </a:r>
            <a:r>
              <a:rPr lang="es-ES" sz="1100" dirty="0">
                <a:effectLst/>
                <a:latin typeface="Calibri" panose="020F0502020204030204" pitchFamily="34" charset="0"/>
                <a:ea typeface="Calibri" panose="020F0502020204030204" pitchFamily="34" charset="0"/>
              </a:rPr>
              <a:t>a los 64 días que he usado en este enfoque y hacer una </a:t>
            </a:r>
            <a:r>
              <a:rPr lang="es-ES" sz="1100" b="1" i="1" dirty="0">
                <a:effectLst/>
                <a:latin typeface="Calibri" panose="020F0502020204030204" pitchFamily="34" charset="0"/>
                <a:ea typeface="Calibri" panose="020F0502020204030204" pitchFamily="34" charset="0"/>
              </a:rPr>
              <a:t>media</a:t>
            </a:r>
            <a:r>
              <a:rPr lang="es-ES" sz="1100" dirty="0">
                <a:effectLst/>
                <a:latin typeface="Calibri" panose="020F0502020204030204" pitchFamily="34" charset="0"/>
                <a:ea typeface="Calibri" panose="020F0502020204030204" pitchFamily="34" charset="0"/>
              </a:rPr>
              <a:t> de los valores de estas matrices. </a:t>
            </a:r>
            <a:endParaRPr lang="fi-FI" b="1" i="1" dirty="0">
              <a:latin typeface="Calibri" panose="020F0502020204030204" pitchFamily="34" charset="0"/>
            </a:endParaRPr>
          </a:p>
        </p:txBody>
      </p:sp>
    </p:spTree>
    <p:extLst>
      <p:ext uri="{BB962C8B-B14F-4D97-AF65-F5344CB8AC3E}">
        <p14:creationId xmlns:p14="http://schemas.microsoft.com/office/powerpoint/2010/main" val="237690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27</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377300" y="559293"/>
            <a:ext cx="8229600" cy="96692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b="1" dirty="0">
                <a:solidFill>
                  <a:schemeClr val="dk1"/>
                </a:solidFill>
              </a:rPr>
              <a:t>CONCLUSIONES y TRABAJO FUTURO</a:t>
            </a:r>
          </a:p>
        </p:txBody>
      </p:sp>
      <p:sp>
        <p:nvSpPr>
          <p:cNvPr id="3" name="TextBox 2">
            <a:extLst>
              <a:ext uri="{FF2B5EF4-FFF2-40B4-BE49-F238E27FC236}">
                <a16:creationId xmlns:a16="http://schemas.microsoft.com/office/drawing/2014/main" id="{711452DF-29A9-791C-9DE6-85BB0FC1CC4D}"/>
              </a:ext>
            </a:extLst>
          </p:cNvPr>
          <p:cNvSpPr txBox="1"/>
          <p:nvPr/>
        </p:nvSpPr>
        <p:spPr>
          <a:xfrm>
            <a:off x="237963" y="1372330"/>
            <a:ext cx="8906037" cy="4909677"/>
          </a:xfrm>
          <a:prstGeom prst="rect">
            <a:avLst/>
          </a:prstGeom>
          <a:noFill/>
        </p:spPr>
        <p:txBody>
          <a:bodyPr wrap="square">
            <a:spAutoFit/>
          </a:bodyPr>
          <a:lstStyle/>
          <a:p>
            <a:r>
              <a:rPr lang="es-ES" sz="2000" b="1" i="1" dirty="0">
                <a:solidFill>
                  <a:schemeClr val="bg2">
                    <a:lumMod val="40000"/>
                    <a:lumOff val="60000"/>
                  </a:schemeClr>
                </a:solidFill>
                <a:latin typeface="Calibri" panose="020F0502020204030204" pitchFamily="34" charset="0"/>
              </a:rPr>
              <a:t>Conclusión 1</a:t>
            </a:r>
            <a:r>
              <a:rPr lang="es-ES" b="1" i="1" dirty="0">
                <a:latin typeface="Calibri" panose="020F0502020204030204" pitchFamily="34" charset="0"/>
              </a:rPr>
              <a:t>: Mayor cantidad de datos mejoran las métricas </a:t>
            </a:r>
            <a:r>
              <a:rPr lang="es-ES" b="1" i="1" dirty="0" err="1">
                <a:latin typeface="Calibri" panose="020F0502020204030204" pitchFamily="34" charset="0"/>
              </a:rPr>
              <a:t>Train_Test</a:t>
            </a:r>
            <a:r>
              <a:rPr lang="es-ES" b="1" i="1" dirty="0">
                <a:latin typeface="Calibri" panose="020F0502020204030204" pitchFamily="34" charset="0"/>
              </a:rPr>
              <a:t>: (2016-06-01 a 2021-4-27) VS </a:t>
            </a:r>
            <a:r>
              <a:rPr lang="es-ES" b="1" i="1" dirty="0" err="1">
                <a:latin typeface="Calibri" panose="020F0502020204030204" pitchFamily="34" charset="0"/>
              </a:rPr>
              <a:t>Train_Test</a:t>
            </a:r>
            <a:r>
              <a:rPr lang="es-ES" b="1" i="1" dirty="0">
                <a:latin typeface="Calibri" panose="020F0502020204030204" pitchFamily="34" charset="0"/>
              </a:rPr>
              <a:t>: (2016-06-01 a 2023-05-31)</a:t>
            </a:r>
            <a:endParaRPr lang="fi-FI" b="1" i="1" dirty="0">
              <a:latin typeface="Calibri" panose="020F0502020204030204" pitchFamily="34" charset="0"/>
            </a:endParaRPr>
          </a:p>
          <a:p>
            <a:endParaRPr lang="es-ES" b="1" i="1" dirty="0">
              <a:latin typeface="Calibri" panose="020F0502020204030204" pitchFamily="34" charset="0"/>
            </a:endParaRPr>
          </a:p>
          <a:p>
            <a:r>
              <a:rPr lang="es-ES" b="1" i="1" dirty="0">
                <a:latin typeface="Calibri" panose="020F0502020204030204" pitchFamily="34" charset="0"/>
              </a:rPr>
              <a:t>Mejoras propuestas a futuro 2: Mas tipos de datos en el vector de entrada de datos:</a:t>
            </a:r>
          </a:p>
          <a:p>
            <a:endParaRPr lang="es-ES" dirty="0">
              <a:latin typeface="Calibri" panose="020F0502020204030204" pitchFamily="34" charset="0"/>
            </a:endParaRPr>
          </a:p>
          <a:p>
            <a:pPr marL="742950" lvl="1" indent="-285750">
              <a:lnSpc>
                <a:spcPct val="107000"/>
              </a:lnSpc>
              <a:buFont typeface="Symbol" panose="05050102010706020507" pitchFamily="18" charset="2"/>
              <a:buChar char="-"/>
            </a:pPr>
            <a:r>
              <a:rPr lang="es-ES" b="1" i="1" dirty="0">
                <a:latin typeface="Calibri" panose="020F0502020204030204" pitchFamily="34" charset="0"/>
              </a:rPr>
              <a:t>Matrices de covarianza y correlaciones globales como media </a:t>
            </a:r>
            <a:r>
              <a:rPr lang="es-ES" dirty="0">
                <a:latin typeface="Calibri" panose="020F0502020204030204" pitchFamily="34" charset="0"/>
              </a:rPr>
              <a:t>de Matrices de covarianza y correlaciones a diferentes Marco temporal. </a:t>
            </a:r>
          </a:p>
          <a:p>
            <a:pPr marL="742950" lvl="1" indent="-285750">
              <a:lnSpc>
                <a:spcPct val="107000"/>
              </a:lnSpc>
              <a:buFont typeface="Symbol" panose="05050102010706020507" pitchFamily="18" charset="2"/>
              <a:buChar char="-"/>
            </a:pPr>
            <a:r>
              <a:rPr lang="es-ES" b="1" i="1" dirty="0">
                <a:latin typeface="Calibri" panose="020F0502020204030204" pitchFamily="34" charset="0"/>
              </a:rPr>
              <a:t>Desviaciones entre Matrices </a:t>
            </a:r>
            <a:r>
              <a:rPr lang="es-ES" dirty="0">
                <a:latin typeface="Calibri" panose="020F0502020204030204" pitchFamily="34" charset="0"/>
              </a:rPr>
              <a:t>de covarianza y correlaciones a diferentes en diferentes Marco temporal de estudio.</a:t>
            </a:r>
            <a:endParaRPr lang="fi-FI" dirty="0">
              <a:latin typeface="Calibri" panose="020F0502020204030204" pitchFamily="34" charset="0"/>
            </a:endParaRPr>
          </a:p>
          <a:p>
            <a:pPr marL="742950" lvl="1" indent="-285750">
              <a:lnSpc>
                <a:spcPct val="107000"/>
              </a:lnSpc>
              <a:buFont typeface="Symbol" panose="05050102010706020507" pitchFamily="18" charset="2"/>
              <a:buChar char="-"/>
            </a:pPr>
            <a:r>
              <a:rPr lang="es-ES" b="1" i="1" dirty="0">
                <a:latin typeface="Calibri" panose="020F0502020204030204" pitchFamily="34" charset="0"/>
              </a:rPr>
              <a:t>Determinante de la matriz de covarianza.</a:t>
            </a:r>
          </a:p>
          <a:p>
            <a:pPr marL="742950" lvl="1" indent="-285750">
              <a:lnSpc>
                <a:spcPct val="107000"/>
              </a:lnSpc>
              <a:buFont typeface="Symbol" panose="05050102010706020507" pitchFamily="18" charset="2"/>
              <a:buChar char="-"/>
            </a:pPr>
            <a:r>
              <a:rPr lang="es-ES" b="1" i="1" dirty="0">
                <a:latin typeface="Calibri" panose="020F0502020204030204" pitchFamily="34" charset="0"/>
              </a:rPr>
              <a:t>Covarianza media </a:t>
            </a:r>
            <a:r>
              <a:rPr lang="es-ES" dirty="0">
                <a:latin typeface="Calibri" panose="020F0502020204030204" pitchFamily="34" charset="0"/>
              </a:rPr>
              <a:t>de la matriz de covarianza del triángulo superior de esta matriz.</a:t>
            </a:r>
          </a:p>
          <a:p>
            <a:pPr marL="742950" lvl="1" indent="-285750">
              <a:lnSpc>
                <a:spcPct val="107000"/>
              </a:lnSpc>
              <a:buFont typeface="Symbol" panose="05050102010706020507" pitchFamily="18" charset="2"/>
              <a:buChar char="-"/>
            </a:pPr>
            <a:r>
              <a:rPr lang="es-ES" b="1" i="1" dirty="0">
                <a:latin typeface="Calibri" panose="020F0502020204030204" pitchFamily="34" charset="0"/>
              </a:rPr>
              <a:t>Correlación media </a:t>
            </a:r>
            <a:r>
              <a:rPr lang="es-ES" dirty="0">
                <a:latin typeface="Calibri" panose="020F0502020204030204" pitchFamily="34" charset="0"/>
              </a:rPr>
              <a:t>de los valores de la matriz de correlaciones.</a:t>
            </a:r>
            <a:endParaRPr lang="fi-FI" dirty="0">
              <a:latin typeface="Calibri" panose="020F0502020204030204" pitchFamily="34" charset="0"/>
            </a:endParaRPr>
          </a:p>
          <a:p>
            <a:pPr marL="742950" lvl="1" indent="-285750">
              <a:lnSpc>
                <a:spcPct val="107000"/>
              </a:lnSpc>
              <a:buFont typeface="Symbol" panose="05050102010706020507" pitchFamily="18" charset="2"/>
              <a:buChar char="-"/>
            </a:pPr>
            <a:r>
              <a:rPr lang="es-ES" dirty="0">
                <a:latin typeface="Calibri" panose="020F0502020204030204" pitchFamily="34" charset="0"/>
              </a:rPr>
              <a:t>Incluir como valor de entrada </a:t>
            </a:r>
            <a:r>
              <a:rPr lang="es-ES" b="1" i="1" dirty="0">
                <a:latin typeface="Calibri" panose="020F0502020204030204" pitchFamily="34" charset="0"/>
              </a:rPr>
              <a:t>cambios de volatilidad global</a:t>
            </a:r>
            <a:r>
              <a:rPr lang="es-ES" dirty="0">
                <a:latin typeface="Calibri" panose="020F0502020204030204" pitchFamily="34" charset="0"/>
              </a:rPr>
              <a:t>.</a:t>
            </a:r>
            <a:endParaRPr lang="fi-FI" dirty="0">
              <a:latin typeface="Calibri" panose="020F0502020204030204" pitchFamily="34" charset="0"/>
            </a:endParaRPr>
          </a:p>
          <a:p>
            <a:pPr marL="742950" lvl="1" indent="-285750">
              <a:lnSpc>
                <a:spcPct val="107000"/>
              </a:lnSpc>
              <a:buFont typeface="Symbol" panose="05050102010706020507" pitchFamily="18" charset="2"/>
              <a:buChar char="-"/>
            </a:pPr>
            <a:r>
              <a:rPr lang="es-ES" dirty="0">
                <a:latin typeface="Calibri" panose="020F0502020204030204" pitchFamily="34" charset="0"/>
              </a:rPr>
              <a:t>Incluir en valor de entrada el cálculo de </a:t>
            </a:r>
            <a:r>
              <a:rPr lang="es-ES" b="1" i="1" dirty="0">
                <a:latin typeface="Calibri" panose="020F0502020204030204" pitchFamily="34" charset="0"/>
              </a:rPr>
              <a:t>VAR de las carteras </a:t>
            </a:r>
            <a:r>
              <a:rPr lang="es-ES" dirty="0">
                <a:latin typeface="Calibri" panose="020F0502020204030204" pitchFamily="34" charset="0"/>
              </a:rPr>
              <a:t>con respecto a la que está en servicio en ese momento</a:t>
            </a:r>
            <a:endParaRPr lang="fi-FI" dirty="0">
              <a:latin typeface="Calibri" panose="020F0502020204030204" pitchFamily="34" charset="0"/>
            </a:endParaRPr>
          </a:p>
          <a:p>
            <a:pPr marL="742950" lvl="1" indent="-285750">
              <a:lnSpc>
                <a:spcPct val="107000"/>
              </a:lnSpc>
              <a:spcAft>
                <a:spcPts val="800"/>
              </a:spcAft>
              <a:buFont typeface="Symbol" panose="05050102010706020507" pitchFamily="18" charset="2"/>
              <a:buChar char="-"/>
            </a:pPr>
            <a:r>
              <a:rPr lang="es-ES" dirty="0">
                <a:latin typeface="Calibri" panose="020F0502020204030204" pitchFamily="34" charset="0"/>
              </a:rPr>
              <a:t>Incluir un </a:t>
            </a:r>
            <a:r>
              <a:rPr lang="es-ES" b="1" i="1" dirty="0">
                <a:latin typeface="Calibri" panose="020F0502020204030204" pitchFamily="34" charset="0"/>
              </a:rPr>
              <a:t>indicador de divergencia entre que porfolios </a:t>
            </a:r>
            <a:r>
              <a:rPr lang="es-ES" dirty="0">
                <a:latin typeface="Calibri" panose="020F0502020204030204" pitchFamily="34" charset="0"/>
              </a:rPr>
              <a:t>según su performance en los últimos meses de uno contra los otros.</a:t>
            </a:r>
          </a:p>
          <a:p>
            <a:pPr marL="742950" lvl="1" indent="-285750">
              <a:lnSpc>
                <a:spcPct val="107000"/>
              </a:lnSpc>
              <a:spcAft>
                <a:spcPts val="800"/>
              </a:spcAft>
              <a:buFont typeface="Symbol" panose="05050102010706020507" pitchFamily="18" charset="2"/>
              <a:buChar char="-"/>
            </a:pPr>
            <a:r>
              <a:rPr lang="es-ES" dirty="0">
                <a:latin typeface="Calibri" panose="020F0502020204030204" pitchFamily="34" charset="0"/>
              </a:rPr>
              <a:t>Porfolio </a:t>
            </a:r>
            <a:r>
              <a:rPr lang="es-ES" b="1" i="1" dirty="0">
                <a:latin typeface="Calibri" panose="020F0502020204030204" pitchFamily="34" charset="0"/>
              </a:rPr>
              <a:t>RP</a:t>
            </a:r>
            <a:r>
              <a:rPr lang="es-ES" dirty="0">
                <a:latin typeface="Calibri" panose="020F0502020204030204" pitchFamily="34" charset="0"/>
              </a:rPr>
              <a:t>,  incluir un valor de entrada que sea la suma de </a:t>
            </a:r>
            <a:r>
              <a:rPr lang="es-ES" b="1" i="1" dirty="0">
                <a:latin typeface="Calibri" panose="020F0502020204030204" pitchFamily="34" charset="0"/>
              </a:rPr>
              <a:t>variaciones de pesos de los activos </a:t>
            </a:r>
            <a:r>
              <a:rPr lang="es-ES" dirty="0">
                <a:latin typeface="Calibri" panose="020F0502020204030204" pitchFamily="34" charset="0"/>
              </a:rPr>
              <a:t>a asignar a ese día con respecto a la cartera implementada</a:t>
            </a:r>
            <a:endParaRPr lang="fi-FI" dirty="0">
              <a:latin typeface="Calibri" panose="020F0502020204030204" pitchFamily="34" charset="0"/>
            </a:endParaRPr>
          </a:p>
          <a:p>
            <a:endParaRPr lang="fi-FI" b="1" i="1" dirty="0">
              <a:latin typeface="Calibri" panose="020F0502020204030204" pitchFamily="34" charset="0"/>
            </a:endParaRPr>
          </a:p>
        </p:txBody>
      </p:sp>
    </p:spTree>
    <p:extLst>
      <p:ext uri="{BB962C8B-B14F-4D97-AF65-F5344CB8AC3E}">
        <p14:creationId xmlns:p14="http://schemas.microsoft.com/office/powerpoint/2010/main" val="1209077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28</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377300" y="559293"/>
            <a:ext cx="8229600" cy="96692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b="1" dirty="0">
                <a:solidFill>
                  <a:schemeClr val="dk1"/>
                </a:solidFill>
              </a:rPr>
              <a:t>CONCLUSIONES y TRABAJO FUTURO</a:t>
            </a:r>
          </a:p>
        </p:txBody>
      </p:sp>
      <p:sp>
        <p:nvSpPr>
          <p:cNvPr id="3" name="TextBox 2">
            <a:extLst>
              <a:ext uri="{FF2B5EF4-FFF2-40B4-BE49-F238E27FC236}">
                <a16:creationId xmlns:a16="http://schemas.microsoft.com/office/drawing/2014/main" id="{711452DF-29A9-791C-9DE6-85BB0FC1CC4D}"/>
              </a:ext>
            </a:extLst>
          </p:cNvPr>
          <p:cNvSpPr txBox="1"/>
          <p:nvPr/>
        </p:nvSpPr>
        <p:spPr>
          <a:xfrm>
            <a:off x="237963" y="1372330"/>
            <a:ext cx="8906037" cy="3965957"/>
          </a:xfrm>
          <a:prstGeom prst="rect">
            <a:avLst/>
          </a:prstGeom>
          <a:noFill/>
        </p:spPr>
        <p:txBody>
          <a:bodyPr wrap="square">
            <a:spAutoFit/>
          </a:bodyPr>
          <a:lstStyle/>
          <a:p>
            <a:r>
              <a:rPr lang="es-ES" sz="2000" b="1" i="1" dirty="0">
                <a:solidFill>
                  <a:schemeClr val="bg2">
                    <a:lumMod val="40000"/>
                    <a:lumOff val="60000"/>
                  </a:schemeClr>
                </a:solidFill>
                <a:latin typeface="Calibri" panose="020F0502020204030204" pitchFamily="34" charset="0"/>
              </a:rPr>
              <a:t>Conclusión 2</a:t>
            </a:r>
            <a:r>
              <a:rPr lang="es-ES" b="1" i="1" dirty="0">
                <a:latin typeface="Calibri" panose="020F0502020204030204" pitchFamily="34" charset="0"/>
              </a:rPr>
              <a:t>: Mejoras del algoritmo de inversión. Mejorar el rebalanceo según: </a:t>
            </a:r>
          </a:p>
          <a:p>
            <a:endParaRPr lang="es-ES" b="1" i="1" dirty="0">
              <a:latin typeface="Calibri" panose="020F0502020204030204" pitchFamily="34" charset="0"/>
            </a:endParaRPr>
          </a:p>
          <a:p>
            <a:r>
              <a:rPr lang="es-ES" b="1" i="1" dirty="0">
                <a:latin typeface="Calibri" panose="020F0502020204030204" pitchFamily="34" charset="0"/>
              </a:rPr>
              <a:t>Mejoras propuestas a futuro:</a:t>
            </a:r>
          </a:p>
          <a:p>
            <a:r>
              <a:rPr lang="es-ES" b="1" i="1" dirty="0">
                <a:latin typeface="Calibri" panose="020F0502020204030204" pitchFamily="34" charset="0"/>
              </a:rPr>
              <a:t>Cuando </a:t>
            </a:r>
            <a:r>
              <a:rPr lang="es-ES" b="1" i="1" dirty="0" err="1">
                <a:latin typeface="Calibri" panose="020F0502020204030204" pitchFamily="34" charset="0"/>
              </a:rPr>
              <a:t>rebalancear</a:t>
            </a:r>
            <a:r>
              <a:rPr lang="es-ES" b="1" i="1" dirty="0">
                <a:latin typeface="Calibri" panose="020F0502020204030204" pitchFamily="34" charset="0"/>
              </a:rPr>
              <a:t> (en vez de invertir cada 15 días):</a:t>
            </a:r>
          </a:p>
          <a:p>
            <a:pPr marL="742950" lvl="1" indent="-285750">
              <a:lnSpc>
                <a:spcPct val="107000"/>
              </a:lnSpc>
              <a:buFont typeface="Symbol" panose="05050102010706020507" pitchFamily="18" charset="2"/>
              <a:buChar char="-"/>
            </a:pPr>
            <a:r>
              <a:rPr lang="es-ES" dirty="0">
                <a:latin typeface="Calibri" panose="020F0502020204030204" pitchFamily="34" charset="0"/>
              </a:rPr>
              <a:t>Variación de </a:t>
            </a:r>
            <a:r>
              <a:rPr lang="es-ES" b="1" i="1" dirty="0">
                <a:latin typeface="Calibri" panose="020F0502020204030204" pitchFamily="34" charset="0"/>
              </a:rPr>
              <a:t>volatilidad</a:t>
            </a:r>
            <a:r>
              <a:rPr lang="es-ES" dirty="0">
                <a:latin typeface="Calibri" panose="020F0502020204030204" pitchFamily="34" charset="0"/>
              </a:rPr>
              <a:t> sube, o </a:t>
            </a:r>
            <a:r>
              <a:rPr lang="es-ES" b="1" i="1" dirty="0">
                <a:latin typeface="Calibri" panose="020F0502020204030204" pitchFamily="34" charset="0"/>
              </a:rPr>
              <a:t>cambia el régimen </a:t>
            </a:r>
            <a:r>
              <a:rPr lang="es-ES" dirty="0">
                <a:latin typeface="Calibri" panose="020F0502020204030204" pitchFamily="34" charset="0"/>
              </a:rPr>
              <a:t>o cosas cambian de comportamiento con respecto a lo que ha ido haciendo últimamente</a:t>
            </a:r>
          </a:p>
          <a:p>
            <a:pPr marL="742950" lvl="1" indent="-285750">
              <a:lnSpc>
                <a:spcPct val="107000"/>
              </a:lnSpc>
              <a:buFont typeface="Symbol" panose="05050102010706020507" pitchFamily="18" charset="2"/>
              <a:buChar char="-"/>
            </a:pPr>
            <a:r>
              <a:rPr lang="es-ES" dirty="0">
                <a:latin typeface="Calibri" panose="020F0502020204030204" pitchFamily="34" charset="0"/>
              </a:rPr>
              <a:t>Asignar el día de rebalanceo de la cartera según el comportamiento del </a:t>
            </a:r>
            <a:r>
              <a:rPr lang="es-ES" b="1" i="1" dirty="0">
                <a:latin typeface="Calibri" panose="020F0502020204030204" pitchFamily="34" charset="0"/>
              </a:rPr>
              <a:t>Var</a:t>
            </a:r>
            <a:r>
              <a:rPr lang="es-ES" dirty="0">
                <a:latin typeface="Calibri" panose="020F0502020204030204" pitchFamily="34" charset="0"/>
              </a:rPr>
              <a:t>, la variación de </a:t>
            </a:r>
            <a:r>
              <a:rPr lang="es-ES" b="1" i="1" dirty="0">
                <a:latin typeface="Calibri" panose="020F0502020204030204" pitchFamily="34" charset="0"/>
              </a:rPr>
              <a:t>pesos de los activos</a:t>
            </a:r>
            <a:r>
              <a:rPr lang="es-ES" dirty="0">
                <a:latin typeface="Calibri" panose="020F0502020204030204" pitchFamily="34" charset="0"/>
              </a:rPr>
              <a:t> alta o al detectar un </a:t>
            </a:r>
            <a:r>
              <a:rPr lang="es-ES" b="1" i="1" dirty="0">
                <a:latin typeface="Calibri" panose="020F0502020204030204" pitchFamily="34" charset="0"/>
              </a:rPr>
              <a:t>cambio de sesgo </a:t>
            </a:r>
            <a:r>
              <a:rPr lang="es-ES" dirty="0">
                <a:latin typeface="Calibri" panose="020F0502020204030204" pitchFamily="34" charset="0"/>
              </a:rPr>
              <a:t>de posición a invertir.</a:t>
            </a:r>
            <a:endParaRPr lang="fi-FI" dirty="0">
              <a:latin typeface="Calibri" panose="020F0502020204030204" pitchFamily="34" charset="0"/>
            </a:endParaRPr>
          </a:p>
          <a:p>
            <a:pPr marL="742950" lvl="1" indent="-285750">
              <a:lnSpc>
                <a:spcPct val="107000"/>
              </a:lnSpc>
              <a:buFont typeface="Symbol" panose="05050102010706020507" pitchFamily="18" charset="2"/>
              <a:buChar char="-"/>
            </a:pPr>
            <a:r>
              <a:rPr lang="es-ES" dirty="0">
                <a:latin typeface="Calibri" panose="020F0502020204030204" pitchFamily="34" charset="0"/>
              </a:rPr>
              <a:t>Si no me sube un </a:t>
            </a:r>
            <a:r>
              <a:rPr lang="es-ES" b="1" i="1" dirty="0">
                <a:latin typeface="Calibri" panose="020F0502020204030204" pitchFamily="34" charset="0"/>
              </a:rPr>
              <a:t>0,1% del fondo de comisiones</a:t>
            </a:r>
            <a:r>
              <a:rPr lang="es-ES" dirty="0">
                <a:latin typeface="Calibri" panose="020F0502020204030204" pitchFamily="34" charset="0"/>
              </a:rPr>
              <a:t>.</a:t>
            </a:r>
          </a:p>
          <a:p>
            <a:pPr marL="742950" lvl="1" indent="-285750">
              <a:lnSpc>
                <a:spcPct val="107000"/>
              </a:lnSpc>
              <a:buFont typeface="Symbol" panose="05050102010706020507" pitchFamily="18" charset="2"/>
              <a:buChar char="-"/>
            </a:pPr>
            <a:r>
              <a:rPr lang="es-ES" dirty="0">
                <a:latin typeface="Calibri" panose="020F0502020204030204" pitchFamily="34" charset="0"/>
              </a:rPr>
              <a:t>cuando el </a:t>
            </a:r>
            <a:r>
              <a:rPr lang="es-ES" b="1" i="1" dirty="0">
                <a:latin typeface="Calibri" panose="020F0502020204030204" pitchFamily="34" charset="0"/>
              </a:rPr>
              <a:t>determinante</a:t>
            </a:r>
            <a:r>
              <a:rPr lang="es-ES" dirty="0">
                <a:latin typeface="Calibri" panose="020F0502020204030204" pitchFamily="34" charset="0"/>
              </a:rPr>
              <a:t> de la matriz de correlaciones o covarianzas es muy pequeño.</a:t>
            </a:r>
          </a:p>
          <a:p>
            <a:pPr marL="742950" lvl="1" indent="-285750">
              <a:lnSpc>
                <a:spcPct val="107000"/>
              </a:lnSpc>
              <a:buFont typeface="Symbol" panose="05050102010706020507" pitchFamily="18" charset="2"/>
              <a:buChar char="-"/>
            </a:pPr>
            <a:r>
              <a:rPr lang="es-ES" dirty="0">
                <a:latin typeface="Calibri" panose="020F0502020204030204" pitchFamily="34" charset="0"/>
              </a:rPr>
              <a:t>Divergencias entre carteras implementadas y dar más peso a la que vaya ganando más.</a:t>
            </a:r>
          </a:p>
          <a:p>
            <a:pPr marL="742950" lvl="1" indent="-285750">
              <a:lnSpc>
                <a:spcPct val="107000"/>
              </a:lnSpc>
              <a:buFont typeface="Symbol" panose="05050102010706020507" pitchFamily="18" charset="2"/>
              <a:buChar char="-"/>
            </a:pPr>
            <a:endParaRPr lang="fi-FI" dirty="0">
              <a:latin typeface="Calibri" panose="020F0502020204030204" pitchFamily="34" charset="0"/>
            </a:endParaRPr>
          </a:p>
          <a:p>
            <a:pPr marL="742950" lvl="1" indent="-285750">
              <a:lnSpc>
                <a:spcPct val="107000"/>
              </a:lnSpc>
              <a:buFont typeface="Symbol" panose="05050102010706020507" pitchFamily="18" charset="2"/>
              <a:buChar char="-"/>
            </a:pPr>
            <a:endParaRPr lang="es-ES" dirty="0">
              <a:latin typeface="Calibri" panose="020F0502020204030204" pitchFamily="34" charset="0"/>
            </a:endParaRPr>
          </a:p>
          <a:p>
            <a:pPr marL="457200" lvl="1">
              <a:lnSpc>
                <a:spcPct val="107000"/>
              </a:lnSpc>
            </a:pPr>
            <a:endParaRPr lang="es-ES" dirty="0">
              <a:latin typeface="Calibri" panose="020F0502020204030204" pitchFamily="34" charset="0"/>
            </a:endParaRPr>
          </a:p>
          <a:p>
            <a:pPr marL="742950" lvl="1" indent="-285750">
              <a:lnSpc>
                <a:spcPct val="107000"/>
              </a:lnSpc>
              <a:spcAft>
                <a:spcPts val="800"/>
              </a:spcAft>
              <a:buFont typeface="Symbol" panose="05050102010706020507" pitchFamily="18" charset="2"/>
              <a:buChar char="-"/>
            </a:pPr>
            <a:endParaRPr lang="fi-FI" sz="1800" u="none" strike="noStrike" dirty="0">
              <a:effectLst/>
              <a:latin typeface="Calibri" panose="020F0502020204030204" pitchFamily="34" charset="0"/>
              <a:ea typeface="Calibri" panose="020F0502020204030204" pitchFamily="34" charset="0"/>
            </a:endParaRPr>
          </a:p>
          <a:p>
            <a:endParaRPr lang="fi-FI" b="1" i="1" dirty="0">
              <a:latin typeface="Calibri" panose="020F0502020204030204" pitchFamily="34" charset="0"/>
            </a:endParaRPr>
          </a:p>
        </p:txBody>
      </p:sp>
      <p:sp>
        <p:nvSpPr>
          <p:cNvPr id="4" name="TextBox 3">
            <a:extLst>
              <a:ext uri="{FF2B5EF4-FFF2-40B4-BE49-F238E27FC236}">
                <a16:creationId xmlns:a16="http://schemas.microsoft.com/office/drawing/2014/main" id="{ED438238-B601-BADB-C0BD-5256FA046382}"/>
              </a:ext>
            </a:extLst>
          </p:cNvPr>
          <p:cNvSpPr txBox="1"/>
          <p:nvPr/>
        </p:nvSpPr>
        <p:spPr>
          <a:xfrm>
            <a:off x="-110380" y="4102698"/>
            <a:ext cx="9204960" cy="773673"/>
          </a:xfrm>
          <a:prstGeom prst="rect">
            <a:avLst/>
          </a:prstGeom>
          <a:noFill/>
        </p:spPr>
        <p:txBody>
          <a:bodyPr wrap="square">
            <a:spAutoFit/>
          </a:bodyPr>
          <a:lstStyle/>
          <a:p>
            <a:pPr marL="457200" lvl="1">
              <a:lnSpc>
                <a:spcPct val="107000"/>
              </a:lnSpc>
            </a:pPr>
            <a:r>
              <a:rPr lang="es-ES" b="1" i="1" dirty="0">
                <a:latin typeface="Calibri" panose="020F0502020204030204" pitchFamily="34" charset="0"/>
              </a:rPr>
              <a:t>Mejora del algoritmo de inversión:</a:t>
            </a:r>
          </a:p>
          <a:p>
            <a:pPr marL="742950" lvl="1" indent="-285750">
              <a:lnSpc>
                <a:spcPct val="107000"/>
              </a:lnSpc>
              <a:buFont typeface="Symbol" panose="05050102010706020507" pitchFamily="18" charset="2"/>
              <a:buChar char="-"/>
            </a:pPr>
            <a:r>
              <a:rPr lang="es-ES" dirty="0">
                <a:latin typeface="Calibri" panose="020F0502020204030204" pitchFamily="34" charset="0"/>
              </a:rPr>
              <a:t>en vez de usar una función lineal de las estimaciones para los periodos de 5 a 50 días, para dar peso a los </a:t>
            </a:r>
            <a:r>
              <a:rPr lang="es-ES" dirty="0" err="1">
                <a:latin typeface="Calibri" panose="020F0502020204030204" pitchFamily="34" charset="0"/>
              </a:rPr>
              <a:t>predict</a:t>
            </a:r>
            <a:r>
              <a:rPr lang="es-ES" dirty="0">
                <a:latin typeface="Calibri" panose="020F0502020204030204" pitchFamily="34" charset="0"/>
              </a:rPr>
              <a:t> de que tipo de Portafolio usar, usar una </a:t>
            </a:r>
            <a:r>
              <a:rPr lang="es-ES" b="1" i="1" dirty="0">
                <a:latin typeface="Calibri" panose="020F0502020204030204" pitchFamily="34" charset="0"/>
              </a:rPr>
              <a:t>función exponencial</a:t>
            </a:r>
            <a:r>
              <a:rPr lang="es-ES" dirty="0">
                <a:latin typeface="Calibri" panose="020F0502020204030204" pitchFamily="34" charset="0"/>
              </a:rPr>
              <a:t>. </a:t>
            </a:r>
            <a:endParaRPr lang="fi-FI" dirty="0">
              <a:latin typeface="Calibri" panose="020F0502020204030204" pitchFamily="34" charset="0"/>
            </a:endParaRPr>
          </a:p>
        </p:txBody>
      </p:sp>
    </p:spTree>
    <p:extLst>
      <p:ext uri="{BB962C8B-B14F-4D97-AF65-F5344CB8AC3E}">
        <p14:creationId xmlns:p14="http://schemas.microsoft.com/office/powerpoint/2010/main" val="1485993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29</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377300" y="559293"/>
            <a:ext cx="8229600" cy="96692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b="1" dirty="0">
                <a:solidFill>
                  <a:schemeClr val="dk1"/>
                </a:solidFill>
              </a:rPr>
              <a:t>CONCLUSIONES y TRABAJO FUTURO</a:t>
            </a:r>
          </a:p>
        </p:txBody>
      </p:sp>
      <p:sp>
        <p:nvSpPr>
          <p:cNvPr id="3" name="TextBox 2">
            <a:extLst>
              <a:ext uri="{FF2B5EF4-FFF2-40B4-BE49-F238E27FC236}">
                <a16:creationId xmlns:a16="http://schemas.microsoft.com/office/drawing/2014/main" id="{711452DF-29A9-791C-9DE6-85BB0FC1CC4D}"/>
              </a:ext>
            </a:extLst>
          </p:cNvPr>
          <p:cNvSpPr txBox="1"/>
          <p:nvPr/>
        </p:nvSpPr>
        <p:spPr>
          <a:xfrm>
            <a:off x="237962" y="1372330"/>
            <a:ext cx="8906037" cy="3416320"/>
          </a:xfrm>
          <a:prstGeom prst="rect">
            <a:avLst/>
          </a:prstGeom>
          <a:noFill/>
        </p:spPr>
        <p:txBody>
          <a:bodyPr wrap="square">
            <a:spAutoFit/>
          </a:bodyPr>
          <a:lstStyle/>
          <a:p>
            <a:r>
              <a:rPr lang="es-ES" sz="2000" b="1" i="1" dirty="0">
                <a:latin typeface="Calibri" panose="020F0502020204030204" pitchFamily="34" charset="0"/>
              </a:rPr>
              <a:t>Conclusión 3</a:t>
            </a:r>
            <a:r>
              <a:rPr lang="es-ES" b="1" i="1" dirty="0">
                <a:latin typeface="Calibri" panose="020F0502020204030204" pitchFamily="34" charset="0"/>
              </a:rPr>
              <a:t>: proponen mejoras para determinar mejor las matrices de correlaciones, covarianzas y los determinantes de estas. </a:t>
            </a:r>
          </a:p>
          <a:p>
            <a:endParaRPr lang="es-ES" b="1" i="1" dirty="0">
              <a:latin typeface="Calibri" panose="020F0502020204030204" pitchFamily="34" charset="0"/>
            </a:endParaRPr>
          </a:p>
          <a:p>
            <a:r>
              <a:rPr lang="es-ES" b="1" i="1" dirty="0">
                <a:latin typeface="Calibri" panose="020F0502020204030204" pitchFamily="34" charset="0"/>
              </a:rPr>
              <a:t>Mejoras propuestas a futuro:</a:t>
            </a:r>
          </a:p>
          <a:p>
            <a:pPr marL="742950" lvl="1" indent="-285750">
              <a:buFont typeface="Arial"/>
              <a:buChar char="-"/>
            </a:pPr>
            <a:r>
              <a:rPr lang="es-ES" dirty="0">
                <a:latin typeface="Calibri" panose="020F0502020204030204" pitchFamily="34" charset="0"/>
              </a:rPr>
              <a:t>Porfolio </a:t>
            </a:r>
            <a:r>
              <a:rPr lang="es-ES" b="1" i="1" dirty="0">
                <a:latin typeface="Calibri" panose="020F0502020204030204" pitchFamily="34" charset="0"/>
              </a:rPr>
              <a:t>RP</a:t>
            </a:r>
            <a:r>
              <a:rPr lang="es-ES" dirty="0">
                <a:latin typeface="Calibri" panose="020F0502020204030204" pitchFamily="34" charset="0"/>
              </a:rPr>
              <a:t>, </a:t>
            </a:r>
            <a:r>
              <a:rPr lang="es-ES" b="1" i="1" dirty="0">
                <a:latin typeface="Calibri" panose="020F0502020204030204" pitchFamily="34" charset="0"/>
              </a:rPr>
              <a:t>inicialización de los pesos </a:t>
            </a:r>
            <a:r>
              <a:rPr lang="es-ES" dirty="0">
                <a:latin typeface="Calibri" panose="020F0502020204030204" pitchFamily="34" charset="0"/>
              </a:rPr>
              <a:t>usando la propuesta por Maillard (inicializar los pesos no todos al mismo valor).</a:t>
            </a:r>
            <a:endParaRPr lang="fi-FI" dirty="0">
              <a:latin typeface="Calibri" panose="020F0502020204030204" pitchFamily="34" charset="0"/>
            </a:endParaRPr>
          </a:p>
          <a:p>
            <a:pPr marL="742950" lvl="1" indent="-285750">
              <a:buFont typeface="Arial"/>
              <a:buChar char="-"/>
            </a:pPr>
            <a:r>
              <a:rPr lang="es-ES" dirty="0">
                <a:latin typeface="Calibri" panose="020F0502020204030204" pitchFamily="34" charset="0"/>
              </a:rPr>
              <a:t>Porfolio </a:t>
            </a:r>
            <a:r>
              <a:rPr lang="es-ES" b="1" i="1" dirty="0">
                <a:latin typeface="Calibri" panose="020F0502020204030204" pitchFamily="34" charset="0"/>
              </a:rPr>
              <a:t>HRP,</a:t>
            </a:r>
            <a:r>
              <a:rPr lang="es-ES" dirty="0">
                <a:latin typeface="Calibri" panose="020F0502020204030204" pitchFamily="34" charset="0"/>
              </a:rPr>
              <a:t> haciendo la </a:t>
            </a:r>
            <a:r>
              <a:rPr lang="es-ES" b="1" i="1" dirty="0" err="1">
                <a:latin typeface="Calibri" panose="020F0502020204030204" pitchFamily="34" charset="0"/>
              </a:rPr>
              <a:t>clusterización</a:t>
            </a:r>
            <a:r>
              <a:rPr lang="es-ES" dirty="0">
                <a:latin typeface="Calibri" panose="020F0502020204030204" pitchFamily="34" charset="0"/>
              </a:rPr>
              <a:t> por </a:t>
            </a:r>
            <a:r>
              <a:rPr lang="es-ES" b="1" i="1" dirty="0">
                <a:latin typeface="Calibri" panose="020F0502020204030204" pitchFamily="34" charset="0"/>
              </a:rPr>
              <a:t>más características </a:t>
            </a:r>
            <a:r>
              <a:rPr lang="es-ES" dirty="0">
                <a:latin typeface="Calibri" panose="020F0502020204030204" pitchFamily="34" charset="0"/>
              </a:rPr>
              <a:t>entre activos que la correlación y covarianza: Máxima Caída, Rentabilidad anualizada, Volatilidad, Sharpe, Omega, Calmar, Tiempo de recuperación, </a:t>
            </a:r>
            <a:r>
              <a:rPr lang="es-ES" dirty="0" err="1">
                <a:latin typeface="Calibri" panose="020F0502020204030204" pitchFamily="34" charset="0"/>
              </a:rPr>
              <a:t>Sortino</a:t>
            </a:r>
            <a:r>
              <a:rPr lang="es-ES" dirty="0">
                <a:latin typeface="Calibri" panose="020F0502020204030204" pitchFamily="34" charset="0"/>
              </a:rPr>
              <a:t>, </a:t>
            </a:r>
            <a:r>
              <a:rPr lang="es-ES" dirty="0" err="1">
                <a:latin typeface="Calibri" panose="020F0502020204030204" pitchFamily="34" charset="0"/>
              </a:rPr>
              <a:t>Downside_deviation</a:t>
            </a:r>
            <a:r>
              <a:rPr lang="es-ES" dirty="0">
                <a:latin typeface="Calibri" panose="020F0502020204030204" pitchFamily="34" charset="0"/>
              </a:rPr>
              <a:t>, </a:t>
            </a:r>
            <a:r>
              <a:rPr lang="es-ES" dirty="0" err="1">
                <a:latin typeface="Calibri" panose="020F0502020204030204" pitchFamily="34" charset="0"/>
              </a:rPr>
              <a:t>Tracking_error</a:t>
            </a:r>
            <a:r>
              <a:rPr lang="es-ES" dirty="0">
                <a:latin typeface="Calibri" panose="020F0502020204030204" pitchFamily="34" charset="0"/>
              </a:rPr>
              <a:t>, </a:t>
            </a:r>
            <a:r>
              <a:rPr lang="es-ES" dirty="0" err="1">
                <a:latin typeface="Calibri" panose="020F0502020204030204" pitchFamily="34" charset="0"/>
              </a:rPr>
              <a:t>Information_ratio</a:t>
            </a:r>
            <a:r>
              <a:rPr lang="es-ES" dirty="0">
                <a:latin typeface="Calibri" panose="020F0502020204030204" pitchFamily="34" charset="0"/>
              </a:rPr>
              <a:t>, Correlación, Beta, Alpha, </a:t>
            </a:r>
            <a:r>
              <a:rPr lang="es-ES" dirty="0" err="1">
                <a:latin typeface="Calibri" panose="020F0502020204030204" pitchFamily="34" charset="0"/>
              </a:rPr>
              <a:t>Treynor</a:t>
            </a:r>
            <a:r>
              <a:rPr lang="es-ES" dirty="0">
                <a:latin typeface="Calibri" panose="020F0502020204030204" pitchFamily="34" charset="0"/>
              </a:rPr>
              <a:t>, </a:t>
            </a:r>
            <a:r>
              <a:rPr lang="es-ES" dirty="0" err="1">
                <a:latin typeface="Calibri" panose="020F0502020204030204" pitchFamily="34" charset="0"/>
              </a:rPr>
              <a:t>Bull_beta</a:t>
            </a:r>
            <a:r>
              <a:rPr lang="es-ES" dirty="0">
                <a:latin typeface="Calibri" panose="020F0502020204030204" pitchFamily="34" charset="0"/>
              </a:rPr>
              <a:t> y </a:t>
            </a:r>
            <a:r>
              <a:rPr lang="es-ES" dirty="0" err="1">
                <a:latin typeface="Calibri" panose="020F0502020204030204" pitchFamily="34" charset="0"/>
              </a:rPr>
              <a:t>Bear_beta</a:t>
            </a:r>
            <a:r>
              <a:rPr lang="es-ES" dirty="0">
                <a:latin typeface="Calibri" panose="020F0502020204030204" pitchFamily="34" charset="0"/>
              </a:rPr>
              <a:t>.</a:t>
            </a:r>
            <a:endParaRPr lang="fi-FI" dirty="0">
              <a:latin typeface="Calibri" panose="020F0502020204030204" pitchFamily="34" charset="0"/>
            </a:endParaRPr>
          </a:p>
          <a:p>
            <a:pPr marL="742950" lvl="1" indent="-285750">
              <a:buFont typeface="Arial"/>
              <a:buChar char="-"/>
            </a:pPr>
            <a:r>
              <a:rPr lang="es-ES" dirty="0">
                <a:latin typeface="Calibri" panose="020F0502020204030204" pitchFamily="34" charset="0"/>
              </a:rPr>
              <a:t>Porfolio </a:t>
            </a:r>
            <a:r>
              <a:rPr lang="es-ES" b="1" i="1" dirty="0">
                <a:latin typeface="Calibri" panose="020F0502020204030204" pitchFamily="34" charset="0"/>
              </a:rPr>
              <a:t>HRP, </a:t>
            </a:r>
            <a:r>
              <a:rPr lang="es-ES" dirty="0">
                <a:latin typeface="Calibri" panose="020F0502020204030204" pitchFamily="34" charset="0"/>
              </a:rPr>
              <a:t>haciendo la </a:t>
            </a:r>
            <a:r>
              <a:rPr lang="es-ES" b="1" i="1" dirty="0" err="1">
                <a:latin typeface="Calibri" panose="020F0502020204030204" pitchFamily="34" charset="0"/>
              </a:rPr>
              <a:t>clusterización</a:t>
            </a:r>
            <a:r>
              <a:rPr lang="es-ES" dirty="0">
                <a:latin typeface="Calibri" panose="020F0502020204030204" pitchFamily="34" charset="0"/>
              </a:rPr>
              <a:t> usando técnicas de reducción de dimensiones como </a:t>
            </a:r>
            <a:r>
              <a:rPr lang="es-ES" b="1" i="1" dirty="0">
                <a:latin typeface="Calibri" panose="020F0502020204030204" pitchFamily="34" charset="0"/>
              </a:rPr>
              <a:t>PCA</a:t>
            </a:r>
            <a:r>
              <a:rPr lang="es-ES" dirty="0">
                <a:latin typeface="Calibri" panose="020F0502020204030204" pitchFamily="34" charset="0"/>
              </a:rPr>
              <a:t> u otras usadas en el curso como </a:t>
            </a:r>
            <a:r>
              <a:rPr lang="es-ES" b="1" i="1" dirty="0" err="1">
                <a:latin typeface="Calibri" panose="020F0502020204030204" pitchFamily="34" charset="0"/>
              </a:rPr>
              <a:t>Agglomerative</a:t>
            </a:r>
            <a:r>
              <a:rPr lang="es-ES" b="1" i="1" dirty="0">
                <a:latin typeface="Calibri" panose="020F0502020204030204" pitchFamily="34" charset="0"/>
              </a:rPr>
              <a:t> o </a:t>
            </a:r>
            <a:r>
              <a:rPr lang="es-ES" b="1" i="1" dirty="0" err="1">
                <a:latin typeface="Calibri" panose="020F0502020204030204" pitchFamily="34" charset="0"/>
              </a:rPr>
              <a:t>Silhouette</a:t>
            </a:r>
            <a:endParaRPr lang="fi-FI" b="1" i="1" dirty="0">
              <a:latin typeface="Calibri" panose="020F0502020204030204" pitchFamily="34" charset="0"/>
            </a:endParaRPr>
          </a:p>
          <a:p>
            <a:pPr marL="742950" lvl="1" indent="-285750">
              <a:buFont typeface="Arial"/>
              <a:buChar char="-"/>
            </a:pPr>
            <a:r>
              <a:rPr lang="es-ES" dirty="0">
                <a:latin typeface="Calibri" panose="020F0502020204030204" pitchFamily="34" charset="0"/>
              </a:rPr>
              <a:t>Porfolio </a:t>
            </a:r>
            <a:r>
              <a:rPr lang="es-ES" b="1" i="1" dirty="0">
                <a:latin typeface="Calibri" panose="020F0502020204030204" pitchFamily="34" charset="0"/>
              </a:rPr>
              <a:t>DRP</a:t>
            </a:r>
            <a:r>
              <a:rPr lang="es-ES" dirty="0">
                <a:latin typeface="Calibri" panose="020F0502020204030204" pitchFamily="34" charset="0"/>
              </a:rPr>
              <a:t>,  </a:t>
            </a:r>
            <a:r>
              <a:rPr lang="es-ES" b="1" i="1" dirty="0">
                <a:latin typeface="Calibri" panose="020F0502020204030204" pitchFamily="34" charset="0"/>
              </a:rPr>
              <a:t>jerarquizando los </a:t>
            </a:r>
            <a:r>
              <a:rPr lang="es-ES" b="1" i="1" dirty="0" err="1">
                <a:latin typeface="Calibri" panose="020F0502020204030204" pitchFamily="34" charset="0"/>
              </a:rPr>
              <a:t>outliers</a:t>
            </a:r>
            <a:r>
              <a:rPr lang="es-ES" b="1" i="1" dirty="0">
                <a:latin typeface="Calibri" panose="020F0502020204030204" pitchFamily="34" charset="0"/>
              </a:rPr>
              <a:t> </a:t>
            </a:r>
            <a:r>
              <a:rPr lang="es-ES" dirty="0">
                <a:latin typeface="Calibri" panose="020F0502020204030204" pitchFamily="34" charset="0"/>
              </a:rPr>
              <a:t>que no lo he hecho en mi algoritmo de DRP usado en este TFM.</a:t>
            </a:r>
            <a:endParaRPr lang="fi-FI" dirty="0">
              <a:latin typeface="Calibri" panose="020F0502020204030204" pitchFamily="34" charset="0"/>
            </a:endParaRPr>
          </a:p>
          <a:p>
            <a:endParaRPr lang="es-ES" b="1" i="1" dirty="0">
              <a:latin typeface="Calibri" panose="020F0502020204030204" pitchFamily="34" charset="0"/>
            </a:endParaRPr>
          </a:p>
          <a:p>
            <a:endParaRPr lang="fi-FI" b="1" i="1" dirty="0">
              <a:latin typeface="Calibri" panose="020F0502020204030204" pitchFamily="34" charset="0"/>
            </a:endParaRPr>
          </a:p>
        </p:txBody>
      </p:sp>
    </p:spTree>
    <p:extLst>
      <p:ext uri="{BB962C8B-B14F-4D97-AF65-F5344CB8AC3E}">
        <p14:creationId xmlns:p14="http://schemas.microsoft.com/office/powerpoint/2010/main" val="3371673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3" name="TextBox 2">
            <a:extLst>
              <a:ext uri="{FF2B5EF4-FFF2-40B4-BE49-F238E27FC236}">
                <a16:creationId xmlns:a16="http://schemas.microsoft.com/office/drawing/2014/main" id="{8FBD5EB2-95C5-481B-6165-FC35C42E5A5F}"/>
              </a:ext>
            </a:extLst>
          </p:cNvPr>
          <p:cNvSpPr txBox="1"/>
          <p:nvPr/>
        </p:nvSpPr>
        <p:spPr>
          <a:xfrm>
            <a:off x="441664" y="347665"/>
            <a:ext cx="8260672" cy="6419065"/>
          </a:xfrm>
          <a:prstGeom prst="rect">
            <a:avLst/>
          </a:prstGeom>
          <a:noFill/>
        </p:spPr>
        <p:txBody>
          <a:bodyPr wrap="square">
            <a:spAutoFit/>
          </a:bodyPr>
          <a:lstStyle/>
          <a:p>
            <a:pPr>
              <a:lnSpc>
                <a:spcPct val="107000"/>
              </a:lnSpc>
              <a:spcBef>
                <a:spcPts val="200"/>
              </a:spcBef>
            </a:pPr>
            <a:r>
              <a:rPr lang="es-ES" sz="1400" b="1" dirty="0">
                <a:solidFill>
                  <a:srgbClr val="1F4D78"/>
                </a:solidFill>
                <a:effectLst/>
                <a:latin typeface="Calibri Light" panose="020F0302020204030204" pitchFamily="34" charset="0"/>
                <a:ea typeface="Calibri" panose="020F0502020204030204" pitchFamily="34" charset="0"/>
                <a:cs typeface="Times New Roman" panose="02020603050405020304" pitchFamily="18" charset="0"/>
              </a:rPr>
              <a:t>Definición del problema.</a:t>
            </a:r>
          </a:p>
          <a:p>
            <a:pPr>
              <a:lnSpc>
                <a:spcPct val="107000"/>
              </a:lnSpc>
              <a:spcBef>
                <a:spcPts val="200"/>
              </a:spcBef>
            </a:pPr>
            <a:r>
              <a:rPr lang="es-ES" sz="1000" dirty="0">
                <a:effectLst/>
                <a:latin typeface="Calibri" panose="020F0502020204030204" pitchFamily="34" charset="0"/>
                <a:ea typeface="Calibri" panose="020F0502020204030204" pitchFamily="34" charset="0"/>
              </a:rPr>
              <a:t>1) </a:t>
            </a:r>
            <a:r>
              <a:rPr lang="es-ES" sz="1000" b="1" i="1" dirty="0">
                <a:effectLst/>
                <a:latin typeface="Calibri" panose="020F0502020204030204" pitchFamily="34" charset="0"/>
                <a:ea typeface="Calibri" panose="020F0502020204030204" pitchFamily="34" charset="0"/>
              </a:rPr>
              <a:t>Objetivo de la cartera. </a:t>
            </a:r>
            <a:r>
              <a:rPr lang="es-ES" sz="1000" dirty="0">
                <a:effectLst/>
                <a:latin typeface="Calibri" panose="020F0502020204030204" pitchFamily="34" charset="0"/>
                <a:ea typeface="Calibri" panose="020F0502020204030204" pitchFamily="34" charset="0"/>
              </a:rPr>
              <a:t>Minimizar la función objetivo que es </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a:effectLst/>
                <a:latin typeface="Calibri" panose="020F0502020204030204" pitchFamily="34" charset="0"/>
                <a:ea typeface="Calibri" panose="020F0502020204030204" pitchFamily="34" charset="0"/>
              </a:rPr>
              <a:t>Maximizar un estadístico </a:t>
            </a:r>
            <a:r>
              <a:rPr lang="es-ES" sz="1000" b="1" i="1" dirty="0">
                <a:effectLst/>
                <a:latin typeface="Calibri" panose="020F0502020204030204" pitchFamily="34" charset="0"/>
                <a:ea typeface="Calibri" panose="020F0502020204030204" pitchFamily="34" charset="0"/>
              </a:rPr>
              <a:t>rentabilidad/riesgo.</a:t>
            </a:r>
          </a:p>
          <a:p>
            <a:pPr>
              <a:lnSpc>
                <a:spcPct val="107000"/>
              </a:lnSpc>
              <a:spcBef>
                <a:spcPts val="200"/>
              </a:spcBef>
            </a:pPr>
            <a:r>
              <a:rPr lang="es-ES" sz="1000" dirty="0">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Batir</a:t>
            </a:r>
            <a:r>
              <a:rPr lang="es-ES" sz="1000" dirty="0">
                <a:effectLst/>
                <a:latin typeface="Calibri" panose="020F0502020204030204" pitchFamily="34" charset="0"/>
                <a:ea typeface="Calibri" panose="020F0502020204030204" pitchFamily="34" charset="0"/>
              </a:rPr>
              <a:t> una referencia </a:t>
            </a:r>
            <a:r>
              <a:rPr lang="es-ES" sz="1000" b="1" dirty="0">
                <a:effectLst/>
                <a:latin typeface="Calibri" panose="020F0502020204030204" pitchFamily="34" charset="0"/>
                <a:ea typeface="Calibri" panose="020F0502020204030204" pitchFamily="34" charset="0"/>
              </a:rPr>
              <a:t>(</a:t>
            </a:r>
            <a:r>
              <a:rPr lang="es-ES" sz="1000" b="1" i="1" dirty="0">
                <a:effectLst/>
                <a:latin typeface="Calibri" panose="020F0502020204030204" pitchFamily="34" charset="0"/>
                <a:ea typeface="Calibri" panose="020F0502020204030204" pitchFamily="34" charset="0"/>
              </a:rPr>
              <a:t>ETF BCOM y Porfolio EWP</a:t>
            </a:r>
            <a:r>
              <a:rPr lang="es-ES" sz="1000" b="1" dirty="0">
                <a:effectLst/>
                <a:latin typeface="Calibri" panose="020F0502020204030204" pitchFamily="34" charset="0"/>
                <a:ea typeface="Calibri" panose="020F0502020204030204" pitchFamily="34" charset="0"/>
              </a:rPr>
              <a:t>)</a:t>
            </a:r>
            <a:r>
              <a:rPr lang="es-ES" sz="1000" b="1" dirty="0">
                <a:latin typeface="Calibri" panose="020F0502020204030204" pitchFamily="34" charset="0"/>
                <a:ea typeface="Calibri" panose="020F0502020204030204" pitchFamily="34" charset="0"/>
              </a:rPr>
              <a:t>.</a:t>
            </a:r>
            <a:endParaRPr lang="es-ES" sz="1000" dirty="0">
              <a:effectLst/>
              <a:latin typeface="Calibri" panose="020F0502020204030204" pitchFamily="34" charset="0"/>
              <a:ea typeface="Calibri" panose="020F0502020204030204" pitchFamily="34" charset="0"/>
            </a:endParaRPr>
          </a:p>
          <a:p>
            <a:pPr>
              <a:lnSpc>
                <a:spcPct val="107000"/>
              </a:lnSpc>
              <a:spcBef>
                <a:spcPts val="200"/>
              </a:spcBef>
            </a:pPr>
            <a:r>
              <a:rPr lang="es-ES" sz="1000" dirty="0">
                <a:latin typeface="Calibri" panose="020F0502020204030204" pitchFamily="34" charset="0"/>
                <a:ea typeface="Calibri" panose="020F0502020204030204" pitchFamily="34" charset="0"/>
              </a:rPr>
              <a:t>2</a:t>
            </a:r>
            <a:r>
              <a:rPr lang="es-ES" sz="1000" dirty="0">
                <a:effectLst/>
                <a:latin typeface="Calibri" panose="020F0502020204030204" pitchFamily="34" charset="0"/>
                <a:ea typeface="Calibri" panose="020F0502020204030204" pitchFamily="34" charset="0"/>
              </a:rPr>
              <a:t>) Delimitar el universo a explorar y optimizar el problema de rebalanceo de carteras</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a:effectLst/>
                <a:latin typeface="Calibri" panose="020F0502020204030204" pitchFamily="34" charset="0"/>
                <a:ea typeface="Calibri" panose="020F0502020204030204" pitchFamily="34" charset="0"/>
              </a:rPr>
              <a:t>Definición del universo. </a:t>
            </a:r>
            <a:r>
              <a:rPr lang="es-ES" sz="1000" b="1" i="1" dirty="0">
                <a:effectLst/>
                <a:latin typeface="Calibri" panose="020F0502020204030204" pitchFamily="34" charset="0"/>
                <a:ea typeface="Calibri" panose="020F0502020204030204" pitchFamily="34" charset="0"/>
              </a:rPr>
              <a:t>27 materias primas</a:t>
            </a:r>
            <a:r>
              <a:rPr lang="es-ES" sz="1000" b="1" u="sng" dirty="0">
                <a:effectLst/>
                <a:latin typeface="Calibri" panose="020F0502020204030204" pitchFamily="34" charset="0"/>
                <a:ea typeface="Calibri" panose="020F0502020204030204" pitchFamily="34" charset="0"/>
              </a:rPr>
              <a:t>.</a:t>
            </a:r>
            <a:r>
              <a:rPr lang="es-ES" sz="1000" dirty="0">
                <a:effectLst/>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Estático</a:t>
            </a:r>
            <a:r>
              <a:rPr lang="es-ES" sz="1000" b="1" i="1" dirty="0">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Predefinido</a:t>
            </a:r>
            <a:r>
              <a:rPr lang="es-ES" sz="1000" dirty="0">
                <a:effectLst/>
                <a:latin typeface="Calibri" panose="020F0502020204030204" pitchFamily="34" charset="0"/>
                <a:ea typeface="Calibri" panose="020F0502020204030204" pitchFamily="34" charset="0"/>
              </a:rPr>
              <a:t> y al no encontrar indicadores adelantados en fase anteriores.</a:t>
            </a:r>
          </a:p>
          <a:p>
            <a:pPr>
              <a:lnSpc>
                <a:spcPct val="107000"/>
              </a:lnSpc>
              <a:spcBef>
                <a:spcPts val="200"/>
              </a:spcBef>
            </a:pPr>
            <a:r>
              <a:rPr lang="fi-FI" sz="1000" dirty="0">
                <a:latin typeface="Calibri" panose="020F0502020204030204" pitchFamily="34" charset="0"/>
                <a:ea typeface="Calibri" panose="020F0502020204030204" pitchFamily="34" charset="0"/>
              </a:rPr>
              <a:t>	</a:t>
            </a:r>
            <a:r>
              <a:rPr lang="es-ES" sz="1000" b="0" i="0" u="none" strike="noStrike" dirty="0">
                <a:solidFill>
                  <a:srgbClr val="000000"/>
                </a:solidFill>
                <a:effectLst/>
                <a:latin typeface="Calibri" panose="020F0502020204030204" pitchFamily="34" charset="0"/>
              </a:rPr>
              <a:t> El precio de las materias primas en futuros </a:t>
            </a:r>
            <a:r>
              <a:rPr lang="es-ES" sz="1000" b="1" i="1" strike="noStrike" dirty="0">
                <a:solidFill>
                  <a:srgbClr val="000000"/>
                </a:solidFill>
                <a:effectLst/>
                <a:latin typeface="Calibri" panose="020F0502020204030204" pitchFamily="34" charset="0"/>
              </a:rPr>
              <a:t>no tiene Split, </a:t>
            </a:r>
            <a:r>
              <a:rPr lang="es-ES" sz="1000" b="1" i="1" strike="noStrike" dirty="0" err="1">
                <a:solidFill>
                  <a:srgbClr val="000000"/>
                </a:solidFill>
                <a:effectLst/>
                <a:latin typeface="Calibri" panose="020F0502020204030204" pitchFamily="34" charset="0"/>
              </a:rPr>
              <a:t>contra-split</a:t>
            </a:r>
            <a:r>
              <a:rPr lang="es-ES" sz="1000" b="1" i="1" strike="noStrike" dirty="0">
                <a:solidFill>
                  <a:srgbClr val="000000"/>
                </a:solidFill>
                <a:effectLst/>
                <a:latin typeface="Calibri" panose="020F0502020204030204" pitchFamily="34" charset="0"/>
              </a:rPr>
              <a:t>, dividendos, etc</a:t>
            </a:r>
            <a:r>
              <a:rPr lang="es-ES" sz="1000" b="0" i="0" u="none" strike="noStrike" dirty="0">
                <a:solidFill>
                  <a:srgbClr val="000000"/>
                </a:solidFill>
                <a:effectLst/>
                <a:latin typeface="Calibri" panose="020F0502020204030204" pitchFamily="34" charset="0"/>
              </a:rPr>
              <a:t>. Y al ser a cierre diario, no se ha visto necesario desarrollar más el concepto de sesgo por supervivencia.</a:t>
            </a:r>
            <a:endParaRPr lang="fi-FI" sz="1000" dirty="0">
              <a:latin typeface="Calibri" panose="020F0502020204030204" pitchFamily="34" charset="0"/>
              <a:ea typeface="Calibri" panose="020F0502020204030204" pitchFamily="34" charset="0"/>
            </a:endParaRPr>
          </a:p>
          <a:p>
            <a:pPr>
              <a:lnSpc>
                <a:spcPct val="107000"/>
              </a:lnSpc>
              <a:spcBef>
                <a:spcPts val="200"/>
              </a:spcBef>
            </a:pPr>
            <a:r>
              <a:rPr lang="fi-FI" sz="1000" dirty="0">
                <a:effectLst/>
                <a:latin typeface="Calibri" panose="020F0502020204030204" pitchFamily="34" charset="0"/>
                <a:ea typeface="Calibri" panose="020F0502020204030204" pitchFamily="34" charset="0"/>
              </a:rPr>
              <a:t>	- </a:t>
            </a:r>
            <a:r>
              <a:rPr lang="fi-FI" sz="1000" dirty="0">
                <a:latin typeface="Calibri" panose="020F0502020204030204" pitchFamily="34" charset="0"/>
                <a:ea typeface="Calibri" panose="020F0502020204030204" pitchFamily="34" charset="0"/>
              </a:rPr>
              <a:t> </a:t>
            </a:r>
            <a:r>
              <a:rPr lang="fi-FI" sz="1000" b="1" i="1" dirty="0">
                <a:latin typeface="Calibri" panose="020F0502020204030204" pitchFamily="34" charset="0"/>
                <a:ea typeface="Calibri" panose="020F0502020204030204" pitchFamily="34" charset="0"/>
              </a:rPr>
              <a:t>D</a:t>
            </a:r>
            <a:r>
              <a:rPr lang="es-ES" sz="1000" b="1" i="1" dirty="0">
                <a:effectLst/>
                <a:latin typeface="Calibri" panose="020F0502020204030204" pitchFamily="34" charset="0"/>
                <a:ea typeface="Calibri" panose="020F0502020204030204" pitchFamily="34" charset="0"/>
              </a:rPr>
              <a:t>ata des correlacionada </a:t>
            </a:r>
            <a:r>
              <a:rPr lang="es-ES" sz="1000" dirty="0">
                <a:effectLst/>
                <a:latin typeface="Calibri" panose="020F0502020204030204" pitchFamily="34" charset="0"/>
                <a:ea typeface="Calibri" panose="020F0502020204030204" pitchFamily="34" charset="0"/>
              </a:rPr>
              <a:t>( se usa técnicas de HRP , DRP y se ha visto que los determinantes de las matrices de correlaciones y covarianzas varía en el tiempo. </a:t>
            </a:r>
            <a:r>
              <a:rPr lang="es-ES" sz="1000" dirty="0">
                <a:latin typeface="Calibri" panose="020F0502020204030204" pitchFamily="34" charset="0"/>
                <a:ea typeface="Calibri" panose="020F0502020204030204" pitchFamily="34" charset="0"/>
              </a:rPr>
              <a:t>Calidad de los datos</a:t>
            </a:r>
          </a:p>
          <a:p>
            <a:pPr>
              <a:lnSpc>
                <a:spcPct val="107000"/>
              </a:lnSpc>
              <a:spcBef>
                <a:spcPts val="200"/>
              </a:spcBef>
            </a:pPr>
            <a:r>
              <a:rPr lang="es-ES" sz="1000" dirty="0">
                <a:effectLst/>
                <a:latin typeface="Calibri" panose="020F0502020204030204" pitchFamily="34" charset="0"/>
                <a:ea typeface="Calibri" panose="020F0502020204030204" pitchFamily="34" charset="0"/>
              </a:rPr>
              <a:t>	</a:t>
            </a:r>
            <a:r>
              <a:rPr lang="es-ES" sz="1000" dirty="0">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Al no ser muchas las materias primas</a:t>
            </a:r>
            <a:r>
              <a:rPr lang="es-ES" sz="1000" dirty="0">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NO HAY MUCHA DATA </a:t>
            </a:r>
            <a:r>
              <a:rPr lang="es-ES" sz="1000" dirty="0">
                <a:effectLst/>
                <a:latin typeface="Calibri" panose="020F0502020204030204" pitchFamily="34" charset="0"/>
                <a:ea typeface="Calibri" panose="020F0502020204030204" pitchFamily="34" charset="0"/>
              </a:rPr>
              <a:t>que agrupar o reducir dimensiones. Algoritmos </a:t>
            </a:r>
            <a:r>
              <a:rPr lang="es-ES" sz="1000" dirty="0">
                <a:latin typeface="Calibri" panose="020F0502020204030204" pitchFamily="34" charset="0"/>
                <a:ea typeface="Calibri" panose="020F0502020204030204" pitchFamily="34" charset="0"/>
              </a:rPr>
              <a:t>de los porfolios hacen parcialmente esta operación implícitamente. </a:t>
            </a:r>
          </a:p>
          <a:p>
            <a:pPr>
              <a:lnSpc>
                <a:spcPct val="107000"/>
              </a:lnSpc>
              <a:spcBef>
                <a:spcPts val="200"/>
              </a:spcBef>
            </a:pPr>
            <a:r>
              <a:rPr lang="es-ES" sz="1000" dirty="0">
                <a:latin typeface="Calibri" panose="020F0502020204030204" pitchFamily="34" charset="0"/>
                <a:ea typeface="Calibri" panose="020F0502020204030204" pitchFamily="34" charset="0"/>
              </a:rPr>
              <a:t>		</a:t>
            </a:r>
            <a:r>
              <a:rPr lang="es-ES" sz="1000" b="1" i="1" dirty="0" err="1">
                <a:latin typeface="Calibri" panose="020F0502020204030204" pitchFamily="34" charset="0"/>
                <a:ea typeface="Calibri" panose="020F0502020204030204" pitchFamily="34" charset="0"/>
              </a:rPr>
              <a:t>Train_test</a:t>
            </a:r>
            <a:r>
              <a:rPr lang="es-ES" sz="1000" b="1" i="1" dirty="0">
                <a:latin typeface="Calibri" panose="020F0502020204030204" pitchFamily="34" charset="0"/>
                <a:ea typeface="Calibri" panose="020F0502020204030204" pitchFamily="34" charset="0"/>
              </a:rPr>
              <a:t> : (2016-06-01 a 2021-4-27) ; Validación (2021-04-28 a 2023-06-01)</a:t>
            </a:r>
          </a:p>
          <a:p>
            <a:pPr>
              <a:lnSpc>
                <a:spcPct val="107000"/>
              </a:lnSpc>
              <a:spcBef>
                <a:spcPts val="200"/>
              </a:spcBef>
            </a:pPr>
            <a:r>
              <a:rPr lang="es-ES" sz="1000" dirty="0">
                <a:effectLst/>
                <a:latin typeface="Calibri" panose="020F0502020204030204" pitchFamily="34" charset="0"/>
                <a:ea typeface="Calibri" panose="020F0502020204030204" pitchFamily="34" charset="0"/>
              </a:rPr>
              <a:t>	- Asignación de pesos: Elegir el probable porfolio más rentable para el próximo periodo de tiempo  de los siguientes porfolios de inversión: </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Porfolio (</a:t>
            </a:r>
            <a:r>
              <a:rPr lang="es-ES" sz="1000" b="1" u="sng" dirty="0">
                <a:latin typeface="Calibri" panose="020F0502020204030204" pitchFamily="34" charset="0"/>
                <a:ea typeface="Calibri" panose="020F0502020204030204" pitchFamily="34" charset="0"/>
              </a:rPr>
              <a:t>RP</a:t>
            </a:r>
            <a:r>
              <a:rPr lang="es-ES" sz="1000" dirty="0">
                <a:latin typeface="Calibri" panose="020F0502020204030204" pitchFamily="34" charset="0"/>
                <a:ea typeface="Calibri" panose="020F0502020204030204" pitchFamily="34" charset="0"/>
              </a:rPr>
              <a:t>). (Etiqueta 0)</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err="1">
                <a:latin typeface="Calibri" panose="020F0502020204030204" pitchFamily="34" charset="0"/>
                <a:ea typeface="Calibri" panose="020F0502020204030204" pitchFamily="34" charset="0"/>
              </a:rPr>
              <a:t>Hierarchical</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Porfolio (</a:t>
            </a:r>
            <a:r>
              <a:rPr lang="es-ES" sz="1000" b="1" u="sng" dirty="0">
                <a:latin typeface="Calibri" panose="020F0502020204030204" pitchFamily="34" charset="0"/>
                <a:ea typeface="Calibri" panose="020F0502020204030204" pitchFamily="34" charset="0"/>
              </a:rPr>
              <a:t>HRP</a:t>
            </a:r>
            <a:r>
              <a:rPr lang="es-ES" sz="1000" dirty="0">
                <a:latin typeface="Calibri" panose="020F0502020204030204" pitchFamily="34" charset="0"/>
                <a:ea typeface="Calibri" panose="020F0502020204030204" pitchFamily="34" charset="0"/>
              </a:rPr>
              <a:t>). (Etiqueta 1)</a:t>
            </a:r>
          </a:p>
          <a:p>
            <a:pPr>
              <a:lnSpc>
                <a:spcPct val="107000"/>
              </a:lnSpc>
              <a:spcBef>
                <a:spcPts val="200"/>
              </a:spcBef>
            </a:pPr>
            <a:r>
              <a:rPr lang="es-ES" sz="1000" dirty="0">
                <a:latin typeface="Calibri" panose="020F0502020204030204" pitchFamily="34" charset="0"/>
                <a:ea typeface="Calibri" panose="020F0502020204030204" pitchFamily="34" charset="0"/>
              </a:rPr>
              <a:t>		- Inverse </a:t>
            </a:r>
            <a:r>
              <a:rPr lang="es-ES" sz="1000" dirty="0" err="1">
                <a:latin typeface="Calibri" panose="020F0502020204030204" pitchFamily="34" charset="0"/>
                <a:ea typeface="Calibri" panose="020F0502020204030204" pitchFamily="34" charset="0"/>
              </a:rPr>
              <a:t>Volatility</a:t>
            </a:r>
            <a:r>
              <a:rPr lang="es-ES" sz="1000" dirty="0">
                <a:latin typeface="Calibri" panose="020F0502020204030204" pitchFamily="34" charset="0"/>
                <a:ea typeface="Calibri" panose="020F0502020204030204" pitchFamily="34" charset="0"/>
              </a:rPr>
              <a:t> Portfolio (</a:t>
            </a:r>
            <a:r>
              <a:rPr lang="es-ES" sz="1000" b="1" u="sng" dirty="0">
                <a:latin typeface="Calibri" panose="020F0502020204030204" pitchFamily="34" charset="0"/>
                <a:ea typeface="Calibri" panose="020F0502020204030204" pitchFamily="34" charset="0"/>
              </a:rPr>
              <a:t>IV</a:t>
            </a:r>
            <a:r>
              <a:rPr lang="es-ES" sz="1000" dirty="0">
                <a:latin typeface="Calibri" panose="020F0502020204030204" pitchFamily="34" charset="0"/>
                <a:ea typeface="Calibri" panose="020F0502020204030204" pitchFamily="34" charset="0"/>
              </a:rPr>
              <a:t>). (Etiqueta 2)</a:t>
            </a:r>
          </a:p>
          <a:p>
            <a:pPr>
              <a:lnSpc>
                <a:spcPct val="107000"/>
              </a:lnSpc>
              <a:spcBef>
                <a:spcPts val="200"/>
              </a:spcBef>
            </a:pPr>
            <a:r>
              <a:rPr lang="es-ES" sz="1000" dirty="0">
                <a:latin typeface="Calibri" panose="020F0502020204030204" pitchFamily="34" charset="0"/>
                <a:ea typeface="Calibri" panose="020F0502020204030204" pitchFamily="34" charset="0"/>
              </a:rPr>
              <a:t>		- Global </a:t>
            </a:r>
            <a:r>
              <a:rPr lang="es-ES" sz="1000" dirty="0" err="1">
                <a:latin typeface="Calibri" panose="020F0502020204030204" pitchFamily="34" charset="0"/>
                <a:ea typeface="Calibri" panose="020F0502020204030204" pitchFamily="34" charset="0"/>
              </a:rPr>
              <a:t>Minimum</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Variance</a:t>
            </a:r>
            <a:r>
              <a:rPr lang="es-ES" sz="1000" dirty="0">
                <a:latin typeface="Calibri" panose="020F0502020204030204" pitchFamily="34" charset="0"/>
                <a:ea typeface="Calibri" panose="020F0502020204030204" pitchFamily="34" charset="0"/>
              </a:rPr>
              <a:t> Porfolio (</a:t>
            </a:r>
            <a:r>
              <a:rPr lang="es-ES" sz="1000" b="1" u="sng" dirty="0">
                <a:latin typeface="Calibri" panose="020F0502020204030204" pitchFamily="34" charset="0"/>
                <a:ea typeface="Calibri" panose="020F0502020204030204" pitchFamily="34" charset="0"/>
              </a:rPr>
              <a:t>GMVP</a:t>
            </a:r>
            <a:r>
              <a:rPr lang="es-ES" sz="1000" dirty="0">
                <a:latin typeface="Calibri" panose="020F0502020204030204" pitchFamily="34" charset="0"/>
                <a:ea typeface="Calibri" panose="020F0502020204030204" pitchFamily="34" charset="0"/>
              </a:rPr>
              <a:t>). (Etiqueta 3)</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err="1">
                <a:latin typeface="Calibri" panose="020F0502020204030204" pitchFamily="34" charset="0"/>
                <a:ea typeface="Calibri" panose="020F0502020204030204" pitchFamily="34" charset="0"/>
              </a:rPr>
              <a:t>DeNoised</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(DRP) +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Porfolio (</a:t>
            </a:r>
            <a:r>
              <a:rPr lang="es-ES" sz="1000" b="1" u="sng" dirty="0">
                <a:latin typeface="Calibri" panose="020F0502020204030204" pitchFamily="34" charset="0"/>
                <a:ea typeface="Calibri" panose="020F0502020204030204" pitchFamily="34" charset="0"/>
              </a:rPr>
              <a:t>RP</a:t>
            </a:r>
            <a:r>
              <a:rPr lang="es-ES" sz="1000" dirty="0">
                <a:latin typeface="Calibri" panose="020F0502020204030204" pitchFamily="34" charset="0"/>
                <a:ea typeface="Calibri" panose="020F0502020204030204" pitchFamily="34" charset="0"/>
              </a:rPr>
              <a:t>). (Etiqueta 6)</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err="1">
                <a:latin typeface="Calibri" panose="020F0502020204030204" pitchFamily="34" charset="0"/>
                <a:ea typeface="Calibri" panose="020F0502020204030204" pitchFamily="34" charset="0"/>
              </a:rPr>
              <a:t>DeNoised</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(DRP) + </a:t>
            </a:r>
            <a:r>
              <a:rPr lang="es-ES" sz="1000" dirty="0" err="1">
                <a:latin typeface="Calibri" panose="020F0502020204030204" pitchFamily="34" charset="0"/>
                <a:ea typeface="Calibri" panose="020F0502020204030204" pitchFamily="34" charset="0"/>
              </a:rPr>
              <a:t>Hierarchical</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Porfolio (</a:t>
            </a:r>
            <a:r>
              <a:rPr lang="es-ES" sz="1000" b="1" u="sng" dirty="0">
                <a:latin typeface="Calibri" panose="020F0502020204030204" pitchFamily="34" charset="0"/>
                <a:ea typeface="Calibri" panose="020F0502020204030204" pitchFamily="34" charset="0"/>
              </a:rPr>
              <a:t>HRP</a:t>
            </a:r>
            <a:r>
              <a:rPr lang="es-ES" sz="1000" dirty="0">
                <a:latin typeface="Calibri" panose="020F0502020204030204" pitchFamily="34" charset="0"/>
                <a:ea typeface="Calibri" panose="020F0502020204030204" pitchFamily="34" charset="0"/>
              </a:rPr>
              <a:t>). (Etiqueta 7)</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err="1">
                <a:latin typeface="Calibri" panose="020F0502020204030204" pitchFamily="34" charset="0"/>
                <a:ea typeface="Calibri" panose="020F0502020204030204" pitchFamily="34" charset="0"/>
              </a:rPr>
              <a:t>Equally</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Weighted</a:t>
            </a:r>
            <a:r>
              <a:rPr lang="es-ES" sz="1000" dirty="0">
                <a:latin typeface="Calibri" panose="020F0502020204030204" pitchFamily="34" charset="0"/>
                <a:ea typeface="Calibri" panose="020F0502020204030204" pitchFamily="34" charset="0"/>
              </a:rPr>
              <a:t> Portfolio (</a:t>
            </a:r>
            <a:r>
              <a:rPr lang="es-ES" sz="1000" b="1" u="sng" dirty="0">
                <a:latin typeface="Calibri" panose="020F0502020204030204" pitchFamily="34" charset="0"/>
                <a:ea typeface="Calibri" panose="020F0502020204030204" pitchFamily="34" charset="0"/>
              </a:rPr>
              <a:t>EWP</a:t>
            </a:r>
            <a:r>
              <a:rPr lang="es-ES" sz="1000" dirty="0">
                <a:latin typeface="Calibri" panose="020F0502020204030204" pitchFamily="34" charset="0"/>
                <a:ea typeface="Calibri" panose="020F0502020204030204" pitchFamily="34" charset="0"/>
              </a:rPr>
              <a:t>) (Etiqueta 8) </a:t>
            </a:r>
          </a:p>
          <a:p>
            <a:pPr>
              <a:lnSpc>
                <a:spcPct val="107000"/>
              </a:lnSpc>
              <a:spcBef>
                <a:spcPts val="200"/>
              </a:spcBef>
            </a:pPr>
            <a:r>
              <a:rPr lang="es-ES" sz="1000" dirty="0">
                <a:effectLst/>
                <a:latin typeface="Calibri" panose="020F0502020204030204" pitchFamily="34" charset="0"/>
                <a:ea typeface="Calibri" panose="020F0502020204030204" pitchFamily="34" charset="0"/>
              </a:rPr>
              <a:t>3) Valores de entrada al algoritmo a entrenar según </a:t>
            </a:r>
            <a:r>
              <a:rPr lang="es-ES" sz="1000" b="1" i="1" dirty="0">
                <a:effectLst/>
                <a:latin typeface="Calibri" panose="020F0502020204030204" pitchFamily="34" charset="0"/>
                <a:ea typeface="Calibri" panose="020F0502020204030204" pitchFamily="34" charset="0"/>
              </a:rPr>
              <a:t>clase del Master Modern Porfolio </a:t>
            </a:r>
            <a:r>
              <a:rPr lang="es-ES" sz="1000" b="1" i="1" dirty="0" err="1">
                <a:effectLst/>
                <a:latin typeface="Calibri" panose="020F0502020204030204" pitchFamily="34" charset="0"/>
                <a:ea typeface="Calibri" panose="020F0502020204030204" pitchFamily="34" charset="0"/>
              </a:rPr>
              <a:t>Theory</a:t>
            </a:r>
            <a:r>
              <a:rPr lang="es-ES" sz="1000" b="1" i="1" dirty="0">
                <a:effectLst/>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a:t>
            </a:r>
            <a:r>
              <a:rPr lang="es-ES" sz="1000" b="0" i="0" u="none" strike="noStrike" dirty="0">
                <a:solidFill>
                  <a:srgbClr val="000000"/>
                </a:solidFill>
                <a:effectLst/>
                <a:latin typeface="Calibri" panose="020F0502020204030204" pitchFamily="34" charset="0"/>
              </a:rPr>
              <a:t>de los retornos logarítmicos de los futuros de cierre diario de las materias primas)</a:t>
            </a:r>
            <a:r>
              <a:rPr lang="es-ES" sz="1000" dirty="0">
                <a:effectLst/>
                <a:latin typeface="Calibri" panose="020F0502020204030204" pitchFamily="34" charset="0"/>
                <a:ea typeface="Calibri" panose="020F0502020204030204" pitchFamily="34" charset="0"/>
              </a:rPr>
              <a:t>:</a:t>
            </a:r>
          </a:p>
          <a:p>
            <a:pPr>
              <a:lnSpc>
                <a:spcPct val="107000"/>
              </a:lnSpc>
              <a:spcBef>
                <a:spcPts val="200"/>
              </a:spcBef>
            </a:pPr>
            <a:r>
              <a:rPr lang="fi-FI" sz="1000" dirty="0">
                <a:effectLst/>
                <a:latin typeface="Calibri" panose="020F0502020204030204" pitchFamily="34" charset="0"/>
                <a:ea typeface="Calibri" panose="020F0502020204030204" pitchFamily="34" charset="0"/>
              </a:rPr>
              <a:t>	</a:t>
            </a:r>
            <a:r>
              <a:rPr lang="fi-FI" sz="1000" dirty="0">
                <a:latin typeface="Calibri" panose="020F0502020204030204" pitchFamily="34" charset="0"/>
              </a:rPr>
              <a:t>- </a:t>
            </a:r>
            <a:r>
              <a:rPr lang="fi-FI" sz="1000" b="1" i="1" dirty="0">
                <a:latin typeface="Calibri" panose="020F0502020204030204" pitchFamily="34" charset="0"/>
              </a:rPr>
              <a:t>Matrices de correlaciones</a:t>
            </a:r>
            <a:r>
              <a:rPr lang="fi-FI" sz="1000" i="1" dirty="0">
                <a:latin typeface="Calibri" panose="020F0502020204030204" pitchFamily="34" charset="0"/>
              </a:rPr>
              <a:t> </a:t>
            </a:r>
            <a:r>
              <a:rPr lang="fi-FI" sz="1000" dirty="0">
                <a:latin typeface="Calibri" panose="020F0502020204030204" pitchFamily="34" charset="0"/>
              </a:rPr>
              <a:t>entre todos los activos (implementado del retorno logaritmico </a:t>
            </a:r>
            <a:r>
              <a:rPr lang="fi-FI" sz="1000" b="1" i="1" dirty="0">
                <a:latin typeface="Calibri" panose="020F0502020204030204" pitchFamily="34" charset="0"/>
              </a:rPr>
              <a:t>a 65 dias vista</a:t>
            </a:r>
            <a:r>
              <a:rPr lang="fi-FI" sz="1000" dirty="0">
                <a:latin typeface="Calibri" panose="020F0502020204030204" pitchFamily="34" charset="0"/>
              </a:rPr>
              <a:t>)</a:t>
            </a:r>
          </a:p>
          <a:p>
            <a:pPr>
              <a:lnSpc>
                <a:spcPct val="107000"/>
              </a:lnSpc>
              <a:spcBef>
                <a:spcPts val="200"/>
              </a:spcBef>
            </a:pPr>
            <a:r>
              <a:rPr lang="fi-FI" sz="1000" dirty="0">
                <a:latin typeface="Calibri" panose="020F0502020204030204" pitchFamily="34" charset="0"/>
              </a:rPr>
              <a:t>	- </a:t>
            </a:r>
            <a:r>
              <a:rPr lang="fi-FI" sz="1000" b="1" i="1" dirty="0">
                <a:latin typeface="Calibri" panose="020F0502020204030204" pitchFamily="34" charset="0"/>
              </a:rPr>
              <a:t>Matrices de covarianza </a:t>
            </a:r>
            <a:r>
              <a:rPr lang="fi-FI" sz="1000" dirty="0">
                <a:latin typeface="Calibri" panose="020F0502020204030204" pitchFamily="34" charset="0"/>
              </a:rPr>
              <a:t>(implementado del retorno logaritmico a </a:t>
            </a:r>
            <a:r>
              <a:rPr lang="fi-FI" sz="1000" b="1" i="1" dirty="0">
                <a:latin typeface="Calibri" panose="020F0502020204030204" pitchFamily="34" charset="0"/>
              </a:rPr>
              <a:t>65 dias vista</a:t>
            </a:r>
            <a:r>
              <a:rPr lang="fi-FI" sz="1000" dirty="0">
                <a:latin typeface="Calibri" panose="020F0502020204030204" pitchFamily="34" charset="0"/>
              </a:rPr>
              <a:t>)</a:t>
            </a:r>
          </a:p>
          <a:p>
            <a:pPr>
              <a:lnSpc>
                <a:spcPct val="107000"/>
              </a:lnSpc>
              <a:spcBef>
                <a:spcPts val="200"/>
              </a:spcBef>
            </a:pPr>
            <a:r>
              <a:rPr lang="fi-FI" sz="1000" dirty="0">
                <a:latin typeface="Calibri" panose="020F0502020204030204" pitchFamily="34" charset="0"/>
              </a:rPr>
              <a:t>	- </a:t>
            </a:r>
            <a:r>
              <a:rPr lang="fi-FI" sz="1000" b="1" i="1" dirty="0">
                <a:latin typeface="Calibri" panose="020F0502020204030204" pitchFamily="34" charset="0"/>
              </a:rPr>
              <a:t>Deteminante de la matriz de correlaciones </a:t>
            </a:r>
            <a:r>
              <a:rPr lang="fi-FI" sz="1000" dirty="0">
                <a:latin typeface="Calibri" panose="020F0502020204030204" pitchFamily="34" charset="0"/>
              </a:rPr>
              <a:t>(implementado del retorno logaritmico a 65 dias vista)</a:t>
            </a:r>
          </a:p>
          <a:p>
            <a:pPr>
              <a:lnSpc>
                <a:spcPct val="107000"/>
              </a:lnSpc>
              <a:spcBef>
                <a:spcPts val="200"/>
              </a:spcBef>
            </a:pPr>
            <a:r>
              <a:rPr lang="fi-FI" sz="1000" dirty="0">
                <a:latin typeface="Calibri" panose="020F0502020204030204" pitchFamily="34" charset="0"/>
              </a:rPr>
              <a:t>	- </a:t>
            </a:r>
            <a:r>
              <a:rPr lang="fi-FI" sz="1000" b="1" i="1" dirty="0">
                <a:latin typeface="Calibri" panose="020F0502020204030204" pitchFamily="34" charset="0"/>
              </a:rPr>
              <a:t>Periodo analizado de mejor porfolio historico de 5, 10, 15, 25, 30, 35, 40, 45, 50 dias </a:t>
            </a:r>
            <a:r>
              <a:rPr lang="fi-FI" sz="1000" i="1" dirty="0">
                <a:latin typeface="Calibri" panose="020F0502020204030204" pitchFamily="34" charset="0"/>
              </a:rPr>
              <a:t>( </a:t>
            </a:r>
            <a:r>
              <a:rPr lang="fi-FI" sz="1000" b="1" i="1" dirty="0">
                <a:latin typeface="Calibri" panose="020F0502020204030204" pitchFamily="34" charset="0"/>
              </a:rPr>
              <a:t>rebalanceo de pesos </a:t>
            </a:r>
            <a:r>
              <a:rPr lang="fi-FI" sz="1000" dirty="0">
                <a:latin typeface="Calibri" panose="020F0502020204030204" pitchFamily="34" charset="0"/>
              </a:rPr>
              <a:t>al determinar mejor porfolio a implementar despues de revibir predicciones de algoritmos) ( mejora estabilidad de la cartera y </a:t>
            </a:r>
            <a:r>
              <a:rPr lang="es-ES" sz="1000" dirty="0">
                <a:latin typeface="Calibri" panose="020F0502020204030204" pitchFamily="34" charset="0"/>
              </a:rPr>
              <a:t>estimación de las rentabilidades) </a:t>
            </a:r>
            <a:r>
              <a:rPr lang="fi-FI" sz="1000" dirty="0">
                <a:latin typeface="Calibri" panose="020F0502020204030204" pitchFamily="34" charset="0"/>
              </a:rPr>
              <a:t>(implementado)</a:t>
            </a:r>
          </a:p>
          <a:p>
            <a:pPr>
              <a:lnSpc>
                <a:spcPct val="107000"/>
              </a:lnSpc>
              <a:spcBef>
                <a:spcPts val="200"/>
              </a:spcBef>
            </a:pPr>
            <a:r>
              <a:rPr lang="es-ES" b="1" dirty="0">
                <a:solidFill>
                  <a:srgbClr val="1F4D78"/>
                </a:solidFill>
                <a:latin typeface="Calibri Light" panose="020F0302020204030204" pitchFamily="34" charset="0"/>
                <a:cs typeface="Times New Roman" panose="02020603050405020304" pitchFamily="18" charset="0"/>
              </a:rPr>
              <a:t>INTRODUCCIÓN.</a:t>
            </a:r>
            <a:endParaRPr lang="fi-FI" sz="1000" dirty="0">
              <a:latin typeface="Calibri" panose="020F0502020204030204" pitchFamily="34" charset="0"/>
            </a:endParaRPr>
          </a:p>
          <a:p>
            <a:pPr>
              <a:lnSpc>
                <a:spcPct val="107000"/>
              </a:lnSpc>
              <a:spcBef>
                <a:spcPts val="200"/>
              </a:spcBef>
            </a:pPr>
            <a:r>
              <a:rPr lang="es-ES" sz="1600" b="0" i="0" u="none" strike="noStrike" dirty="0">
                <a:solidFill>
                  <a:srgbClr val="000000"/>
                </a:solidFill>
                <a:effectLst/>
                <a:latin typeface="Calibri" panose="020F0502020204030204" pitchFamily="34" charset="0"/>
              </a:rPr>
              <a:t>Crear </a:t>
            </a:r>
            <a:r>
              <a:rPr lang="es-ES" sz="1600" i="0" strike="noStrike" dirty="0">
                <a:solidFill>
                  <a:srgbClr val="000000"/>
                </a:solidFill>
                <a:effectLst/>
                <a:latin typeface="Calibri" panose="020F0502020204030204" pitchFamily="34" charset="0"/>
              </a:rPr>
              <a:t>un </a:t>
            </a:r>
            <a:r>
              <a:rPr lang="es-ES" sz="1600" b="1" i="1" strike="noStrike" dirty="0">
                <a:solidFill>
                  <a:srgbClr val="000000"/>
                </a:solidFill>
                <a:effectLst/>
                <a:latin typeface="Calibri" panose="020F0502020204030204" pitchFamily="34" charset="0"/>
              </a:rPr>
              <a:t>algoritmo de ML o NN que </a:t>
            </a:r>
            <a:r>
              <a:rPr lang="es-ES" sz="1600" b="1" i="1" strike="noStrike" dirty="0" err="1">
                <a:solidFill>
                  <a:srgbClr val="000000"/>
                </a:solidFill>
                <a:effectLst/>
                <a:latin typeface="Calibri" panose="020F0502020204030204" pitchFamily="34" charset="0"/>
              </a:rPr>
              <a:t>re-balanceara</a:t>
            </a:r>
            <a:r>
              <a:rPr lang="es-ES" sz="1600" b="1" i="1" strike="noStrike" dirty="0">
                <a:solidFill>
                  <a:srgbClr val="000000"/>
                </a:solidFill>
                <a:effectLst/>
                <a:latin typeface="Calibri" panose="020F0502020204030204" pitchFamily="34" charset="0"/>
              </a:rPr>
              <a:t> sobre estas diferentes carteras</a:t>
            </a:r>
            <a:r>
              <a:rPr lang="es-ES" sz="1600" b="0" i="1" strike="noStrike" dirty="0">
                <a:solidFill>
                  <a:srgbClr val="000000"/>
                </a:solidFill>
                <a:effectLst/>
                <a:latin typeface="Calibri" panose="020F0502020204030204" pitchFamily="34" charset="0"/>
              </a:rPr>
              <a:t>.</a:t>
            </a:r>
          </a:p>
          <a:p>
            <a:pPr>
              <a:lnSpc>
                <a:spcPct val="107000"/>
              </a:lnSpc>
              <a:spcBef>
                <a:spcPts val="200"/>
              </a:spcBef>
            </a:pPr>
            <a:r>
              <a:rPr lang="es-ES" sz="1600" dirty="0">
                <a:solidFill>
                  <a:srgbClr val="000000"/>
                </a:solidFill>
                <a:latin typeface="Calibri" panose="020F0502020204030204" pitchFamily="34" charset="0"/>
              </a:rPr>
              <a:t>S</a:t>
            </a:r>
            <a:r>
              <a:rPr lang="es-ES" sz="1600" b="0" i="0" u="none" strike="noStrike" dirty="0">
                <a:solidFill>
                  <a:srgbClr val="000000"/>
                </a:solidFill>
                <a:effectLst/>
                <a:latin typeface="Calibri" panose="020F0502020204030204" pitchFamily="34" charset="0"/>
              </a:rPr>
              <a:t>e ha usado ML y NN para hacer </a:t>
            </a:r>
            <a:r>
              <a:rPr lang="es-ES" sz="1600" b="1" i="1" strike="noStrike" dirty="0">
                <a:solidFill>
                  <a:srgbClr val="000000"/>
                </a:solidFill>
                <a:effectLst/>
                <a:latin typeface="Calibri" panose="020F0502020204030204" pitchFamily="34" charset="0"/>
              </a:rPr>
              <a:t>rebalanceo</a:t>
            </a:r>
            <a:r>
              <a:rPr lang="es-ES" sz="1600" b="0" i="0" u="none" strike="noStrike" dirty="0">
                <a:solidFill>
                  <a:srgbClr val="000000"/>
                </a:solidFill>
                <a:effectLst/>
                <a:latin typeface="Calibri" panose="020F0502020204030204" pitchFamily="34" charset="0"/>
              </a:rPr>
              <a:t> entre diferentes tipos de carteras de materias primas sobre los porfolios explicados en </a:t>
            </a:r>
            <a:r>
              <a:rPr lang="es-ES" sz="1600" dirty="0">
                <a:effectLst/>
                <a:latin typeface="Calibri" panose="020F0502020204030204" pitchFamily="34" charset="0"/>
                <a:ea typeface="Calibri" panose="020F0502020204030204" pitchFamily="34" charset="0"/>
              </a:rPr>
              <a:t>Modern Portfolio </a:t>
            </a:r>
            <a:r>
              <a:rPr lang="es-ES" sz="1600" dirty="0" err="1">
                <a:effectLst/>
                <a:latin typeface="Calibri" panose="020F0502020204030204" pitchFamily="34" charset="0"/>
                <a:ea typeface="Calibri" panose="020F0502020204030204" pitchFamily="34" charset="0"/>
              </a:rPr>
              <a:t>Theory</a:t>
            </a:r>
            <a:r>
              <a:rPr lang="es-ES" sz="1600" dirty="0">
                <a:effectLst/>
                <a:latin typeface="Calibri" panose="020F0502020204030204" pitchFamily="34" charset="0"/>
                <a:ea typeface="Calibri" panose="020F0502020204030204" pitchFamily="34" charset="0"/>
              </a:rPr>
              <a:t> Clases</a:t>
            </a:r>
            <a:r>
              <a:rPr lang="es-ES" sz="1600" b="0" i="0" u="none" strike="noStrike" dirty="0">
                <a:solidFill>
                  <a:srgbClr val="000000"/>
                </a:solidFill>
                <a:effectLst/>
                <a:latin typeface="Calibri" panose="020F0502020204030204" pitchFamily="34" charset="0"/>
              </a:rPr>
              <a:t>.</a:t>
            </a:r>
            <a:endParaRPr lang="fi-FI" sz="16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046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30</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377300" y="559293"/>
            <a:ext cx="8229600" cy="96692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r>
              <a:rPr lang="es-ES" sz="2000" b="1" dirty="0">
                <a:solidFill>
                  <a:schemeClr val="dk1"/>
                </a:solidFill>
              </a:rPr>
              <a:t>CONCLUSIONES y TRABAJO FUTURO</a:t>
            </a:r>
          </a:p>
        </p:txBody>
      </p:sp>
      <p:sp>
        <p:nvSpPr>
          <p:cNvPr id="3" name="TextBox 2">
            <a:extLst>
              <a:ext uri="{FF2B5EF4-FFF2-40B4-BE49-F238E27FC236}">
                <a16:creationId xmlns:a16="http://schemas.microsoft.com/office/drawing/2014/main" id="{711452DF-29A9-791C-9DE6-85BB0FC1CC4D}"/>
              </a:ext>
            </a:extLst>
          </p:cNvPr>
          <p:cNvSpPr txBox="1"/>
          <p:nvPr/>
        </p:nvSpPr>
        <p:spPr>
          <a:xfrm>
            <a:off x="237962" y="1372330"/>
            <a:ext cx="8906037" cy="3631763"/>
          </a:xfrm>
          <a:prstGeom prst="rect">
            <a:avLst/>
          </a:prstGeom>
          <a:noFill/>
        </p:spPr>
        <p:txBody>
          <a:bodyPr wrap="square">
            <a:spAutoFit/>
          </a:bodyPr>
          <a:lstStyle/>
          <a:p>
            <a:r>
              <a:rPr lang="es-ES" sz="2000" b="1" i="1" dirty="0">
                <a:latin typeface="Calibri" panose="020F0502020204030204" pitchFamily="34" charset="0"/>
              </a:rPr>
              <a:t>Conclusión 4</a:t>
            </a:r>
            <a:r>
              <a:rPr lang="es-ES" b="1" i="1" dirty="0">
                <a:latin typeface="Calibri" panose="020F0502020204030204" pitchFamily="34" charset="0"/>
              </a:rPr>
              <a:t>: Usar otros algoritmos de ML y NN en Azure y fuera de Azure para temer mejores métricas.</a:t>
            </a:r>
          </a:p>
          <a:p>
            <a:endParaRPr lang="es-ES" b="1" i="1" dirty="0">
              <a:latin typeface="Calibri" panose="020F0502020204030204" pitchFamily="34" charset="0"/>
            </a:endParaRPr>
          </a:p>
          <a:p>
            <a:r>
              <a:rPr lang="es-ES" b="1" i="1" dirty="0">
                <a:latin typeface="Calibri" panose="020F0502020204030204" pitchFamily="34" charset="0"/>
              </a:rPr>
              <a:t>De Azure ML se puede crear algoritmos como:</a:t>
            </a:r>
          </a:p>
          <a:p>
            <a:pPr marL="285750" indent="-285750">
              <a:buFontTx/>
              <a:buChar char="-"/>
            </a:pPr>
            <a:r>
              <a:rPr lang="es-ES" dirty="0" err="1">
                <a:latin typeface="Calibri" panose="020F0502020204030204" pitchFamily="34" charset="0"/>
              </a:rPr>
              <a:t>Image</a:t>
            </a:r>
            <a:r>
              <a:rPr lang="es-ES" dirty="0">
                <a:latin typeface="Calibri" panose="020F0502020204030204" pitchFamily="34" charset="0"/>
              </a:rPr>
              <a:t> </a:t>
            </a:r>
            <a:r>
              <a:rPr lang="es-ES" dirty="0" err="1">
                <a:latin typeface="Calibri" panose="020F0502020204030204" pitchFamily="34" charset="0"/>
              </a:rPr>
              <a:t>Classification</a:t>
            </a:r>
            <a:r>
              <a:rPr lang="es-ES" dirty="0">
                <a:latin typeface="Calibri" panose="020F0502020204030204" pitchFamily="34" charset="0"/>
              </a:rPr>
              <a:t> </a:t>
            </a:r>
            <a:r>
              <a:rPr lang="es-ES" dirty="0" err="1">
                <a:latin typeface="Calibri" panose="020F0502020204030204" pitchFamily="34" charset="0"/>
              </a:rPr>
              <a:t>using</a:t>
            </a:r>
            <a:r>
              <a:rPr lang="es-ES" dirty="0">
                <a:latin typeface="Calibri" panose="020F0502020204030204" pitchFamily="34" charset="0"/>
              </a:rPr>
              <a:t> </a:t>
            </a:r>
            <a:r>
              <a:rPr lang="es-ES" dirty="0" err="1">
                <a:latin typeface="Calibri" panose="020F0502020204030204" pitchFamily="34" charset="0"/>
              </a:rPr>
              <a:t>Densenet</a:t>
            </a:r>
            <a:endParaRPr lang="es-ES" dirty="0">
              <a:latin typeface="Calibri" panose="020F0502020204030204" pitchFamily="34" charset="0"/>
            </a:endParaRPr>
          </a:p>
          <a:p>
            <a:pPr marL="285750" indent="-285750">
              <a:buFontTx/>
              <a:buChar char="-"/>
            </a:pPr>
            <a:r>
              <a:rPr lang="en-US" dirty="0" err="1">
                <a:latin typeface="Calibri" panose="020F0502020204030204" pitchFamily="34" charset="0"/>
              </a:rPr>
              <a:t>AutoML</a:t>
            </a:r>
            <a:r>
              <a:rPr lang="en-US" dirty="0">
                <a:latin typeface="Calibri" panose="020F0502020204030204" pitchFamily="34" charset="0"/>
              </a:rPr>
              <a:t> Classification</a:t>
            </a:r>
            <a:endParaRPr lang="es-ES" dirty="0">
              <a:latin typeface="Calibri" panose="020F0502020204030204" pitchFamily="34" charset="0"/>
            </a:endParaRPr>
          </a:p>
          <a:p>
            <a:pPr marL="285750" indent="-285750">
              <a:buFontTx/>
              <a:buChar char="-"/>
            </a:pPr>
            <a:r>
              <a:rPr lang="en-US" dirty="0" err="1">
                <a:latin typeface="Calibri" panose="020F0502020204030204" pitchFamily="34" charset="0"/>
              </a:rPr>
              <a:t>Mmeft</a:t>
            </a:r>
            <a:endParaRPr lang="es-ES" dirty="0">
              <a:latin typeface="Calibri" panose="020F0502020204030204" pitchFamily="34" charset="0"/>
            </a:endParaRPr>
          </a:p>
          <a:p>
            <a:pPr marL="285750" indent="-285750">
              <a:buFontTx/>
              <a:buChar char="-"/>
            </a:pPr>
            <a:r>
              <a:rPr lang="en-US" dirty="0">
                <a:latin typeface="Calibri" panose="020F0502020204030204" pitchFamily="34" charset="0"/>
              </a:rPr>
              <a:t>classification-accuracy-eval</a:t>
            </a:r>
            <a:endParaRPr lang="es-ES" dirty="0">
              <a:latin typeface="Calibri" panose="020F0502020204030204" pitchFamily="34" charset="0"/>
            </a:endParaRPr>
          </a:p>
          <a:p>
            <a:pPr marL="285750" indent="-285750">
              <a:buFontTx/>
              <a:buChar char="-"/>
            </a:pPr>
            <a:r>
              <a:rPr lang="es-ES" dirty="0" err="1">
                <a:latin typeface="Calibri" panose="020F0502020204030204" pitchFamily="34" charset="0"/>
              </a:rPr>
              <a:t>etc</a:t>
            </a:r>
            <a:endParaRPr lang="es-ES" dirty="0">
              <a:latin typeface="Calibri" panose="020F0502020204030204" pitchFamily="34" charset="0"/>
            </a:endParaRPr>
          </a:p>
          <a:p>
            <a:endParaRPr lang="es-ES" b="1" i="1" dirty="0">
              <a:latin typeface="Calibri" panose="020F0502020204030204" pitchFamily="34" charset="0"/>
            </a:endParaRPr>
          </a:p>
          <a:p>
            <a:endParaRPr lang="es-ES" b="1" i="1" dirty="0">
              <a:latin typeface="Calibri" panose="020F0502020204030204" pitchFamily="34" charset="0"/>
            </a:endParaRPr>
          </a:p>
          <a:p>
            <a:r>
              <a:rPr lang="es-ES" b="1" i="1" dirty="0">
                <a:latin typeface="Calibri" panose="020F0502020204030204" pitchFamily="34" charset="0"/>
              </a:rPr>
              <a:t>A usar en Azure ML dentro de sección notebooks: </a:t>
            </a:r>
            <a:r>
              <a:rPr lang="es-ES" dirty="0">
                <a:latin typeface="Calibri" panose="020F0502020204030204" pitchFamily="34" charset="0"/>
              </a:rPr>
              <a:t>Se podría usar mejor el concepto </a:t>
            </a:r>
            <a:r>
              <a:rPr lang="es-ES" dirty="0" err="1">
                <a:latin typeface="Calibri" panose="020F0502020204030204" pitchFamily="34" charset="0"/>
              </a:rPr>
              <a:t>one_hot</a:t>
            </a:r>
            <a:r>
              <a:rPr lang="es-ES" dirty="0">
                <a:latin typeface="Calibri" panose="020F0502020204030204" pitchFamily="34" charset="0"/>
              </a:rPr>
              <a:t> (</a:t>
            </a:r>
            <a:r>
              <a:rPr lang="es-ES" dirty="0" err="1">
                <a:latin typeface="Calibri" panose="020F0502020204030204" pitchFamily="34" charset="0"/>
              </a:rPr>
              <a:t>to_categorical</a:t>
            </a:r>
            <a:r>
              <a:rPr lang="es-ES" dirty="0">
                <a:latin typeface="Calibri" panose="020F0502020204030204" pitchFamily="34" charset="0"/>
              </a:rPr>
              <a:t>) para ayudar a dar más o menos peso para la selección de cartera a seleccionar para invertir.</a:t>
            </a:r>
            <a:endParaRPr lang="fi-FI" dirty="0">
              <a:latin typeface="Calibri" panose="020F0502020204030204" pitchFamily="34" charset="0"/>
            </a:endParaRPr>
          </a:p>
          <a:p>
            <a:endParaRPr lang="es-ES" b="1" i="1" dirty="0">
              <a:latin typeface="Calibri" panose="020F0502020204030204" pitchFamily="34" charset="0"/>
            </a:endParaRPr>
          </a:p>
          <a:p>
            <a:endParaRPr lang="es-ES" b="1" i="1" dirty="0">
              <a:latin typeface="Calibri" panose="020F0502020204030204" pitchFamily="34" charset="0"/>
            </a:endParaRPr>
          </a:p>
          <a:p>
            <a:endParaRPr lang="es-ES" b="1" i="1" dirty="0">
              <a:latin typeface="Calibri" panose="020F0502020204030204" pitchFamily="34" charset="0"/>
            </a:endParaRPr>
          </a:p>
          <a:p>
            <a:endParaRPr lang="fi-FI" b="1" i="1" dirty="0">
              <a:latin typeface="Calibri" panose="020F0502020204030204" pitchFamily="34" charset="0"/>
            </a:endParaRPr>
          </a:p>
        </p:txBody>
      </p:sp>
    </p:spTree>
    <p:extLst>
      <p:ext uri="{BB962C8B-B14F-4D97-AF65-F5344CB8AC3E}">
        <p14:creationId xmlns:p14="http://schemas.microsoft.com/office/powerpoint/2010/main" val="3097202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2C06A-22B9-AA99-13E9-1DC344B97390}"/>
              </a:ext>
            </a:extLst>
          </p:cNvPr>
          <p:cNvPicPr>
            <a:picLocks noChangeAspect="1"/>
          </p:cNvPicPr>
          <p:nvPr/>
        </p:nvPicPr>
        <p:blipFill>
          <a:blip r:embed="rId2"/>
          <a:stretch>
            <a:fillRect/>
          </a:stretch>
        </p:blipFill>
        <p:spPr>
          <a:xfrm>
            <a:off x="0" y="362346"/>
            <a:ext cx="9144000" cy="6131665"/>
          </a:xfrm>
          <a:prstGeom prst="rect">
            <a:avLst/>
          </a:prstGeom>
        </p:spPr>
      </p:pic>
      <p:sp>
        <p:nvSpPr>
          <p:cNvPr id="5" name="Slide Number Placeholder 4">
            <a:extLst>
              <a:ext uri="{FF2B5EF4-FFF2-40B4-BE49-F238E27FC236}">
                <a16:creationId xmlns:a16="http://schemas.microsoft.com/office/drawing/2014/main" id="{927D1BFC-3ABF-D6CB-B70A-729557028DE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31</a:t>
            </a:fld>
            <a:endParaRPr lang="es-ES"/>
          </a:p>
        </p:txBody>
      </p:sp>
      <p:sp>
        <p:nvSpPr>
          <p:cNvPr id="11" name="TextBox 10">
            <a:extLst>
              <a:ext uri="{FF2B5EF4-FFF2-40B4-BE49-F238E27FC236}">
                <a16:creationId xmlns:a16="http://schemas.microsoft.com/office/drawing/2014/main" id="{965B877E-7D0A-FDF6-339E-45083396EB67}"/>
              </a:ext>
            </a:extLst>
          </p:cNvPr>
          <p:cNvSpPr txBox="1"/>
          <p:nvPr/>
        </p:nvSpPr>
        <p:spPr>
          <a:xfrm>
            <a:off x="0" y="6581722"/>
            <a:ext cx="7066625" cy="307777"/>
          </a:xfrm>
          <a:prstGeom prst="rect">
            <a:avLst/>
          </a:prstGeom>
          <a:noFill/>
        </p:spPr>
        <p:txBody>
          <a:bodyPr wrap="square">
            <a:spAutoFit/>
          </a:bodyPr>
          <a:lstStyle/>
          <a:p>
            <a:r>
              <a:rPr lang="fi-FI" sz="1400" b="0" i="0" u="none" strike="noStrike" dirty="0">
                <a:solidFill>
                  <a:srgbClr val="000000"/>
                </a:solidFill>
                <a:effectLst/>
                <a:latin typeface="Calibri" panose="020F0502020204030204" pitchFamily="34" charset="0"/>
              </a:rPr>
              <a:t>No se ha intentado en este TFM usar técnicas de </a:t>
            </a:r>
            <a:r>
              <a:rPr lang="fi-FI" sz="1400" b="1" i="0" u="sng" strike="noStrike" dirty="0">
                <a:solidFill>
                  <a:srgbClr val="000000"/>
                </a:solidFill>
                <a:effectLst/>
                <a:latin typeface="Calibri" panose="020F0502020204030204" pitchFamily="34" charset="0"/>
              </a:rPr>
              <a:t>algoritmos genéticos o algoritmos enjambre.</a:t>
            </a:r>
            <a:endParaRPr lang="fi-FI" b="1" u="sng" dirty="0"/>
          </a:p>
        </p:txBody>
      </p:sp>
      <p:sp>
        <p:nvSpPr>
          <p:cNvPr id="13" name="TextBox 12">
            <a:extLst>
              <a:ext uri="{FF2B5EF4-FFF2-40B4-BE49-F238E27FC236}">
                <a16:creationId xmlns:a16="http://schemas.microsoft.com/office/drawing/2014/main" id="{B6FA7742-7D7F-B40D-E579-CCD2CDC19F65}"/>
              </a:ext>
            </a:extLst>
          </p:cNvPr>
          <p:cNvSpPr txBox="1"/>
          <p:nvPr/>
        </p:nvSpPr>
        <p:spPr>
          <a:xfrm>
            <a:off x="3444535" y="7887"/>
            <a:ext cx="2388093" cy="307777"/>
          </a:xfrm>
          <a:prstGeom prst="rect">
            <a:avLst/>
          </a:prstGeom>
          <a:noFill/>
        </p:spPr>
        <p:txBody>
          <a:bodyPr wrap="square">
            <a:spAutoFit/>
          </a:bodyPr>
          <a:lstStyle/>
          <a:p>
            <a:pPr marL="77470" indent="0">
              <a:buNone/>
            </a:pPr>
            <a:r>
              <a:rPr lang="es-ES" b="1" dirty="0">
                <a:latin typeface="Calibri" panose="020F0502020204030204" pitchFamily="34" charset="0"/>
              </a:rPr>
              <a:t>Los 6 enfoques de este TFM.</a:t>
            </a:r>
            <a:endParaRPr lang="fi-FI" b="1" dirty="0"/>
          </a:p>
        </p:txBody>
      </p:sp>
      <p:pic>
        <p:nvPicPr>
          <p:cNvPr id="15" name="Picture 14">
            <a:extLst>
              <a:ext uri="{FF2B5EF4-FFF2-40B4-BE49-F238E27FC236}">
                <a16:creationId xmlns:a16="http://schemas.microsoft.com/office/drawing/2014/main" id="{B8C4D217-718F-4F9E-0B0A-1B9DF593BAFF}"/>
              </a:ext>
            </a:extLst>
          </p:cNvPr>
          <p:cNvPicPr>
            <a:picLocks noChangeAspect="1"/>
          </p:cNvPicPr>
          <p:nvPr/>
        </p:nvPicPr>
        <p:blipFill>
          <a:blip r:embed="rId3"/>
          <a:stretch>
            <a:fillRect/>
          </a:stretch>
        </p:blipFill>
        <p:spPr>
          <a:xfrm>
            <a:off x="5129819" y="1249253"/>
            <a:ext cx="1006762" cy="998248"/>
          </a:xfrm>
          <a:prstGeom prst="rect">
            <a:avLst/>
          </a:prstGeom>
        </p:spPr>
      </p:pic>
      <p:pic>
        <p:nvPicPr>
          <p:cNvPr id="17" name="Picture 16">
            <a:extLst>
              <a:ext uri="{FF2B5EF4-FFF2-40B4-BE49-F238E27FC236}">
                <a16:creationId xmlns:a16="http://schemas.microsoft.com/office/drawing/2014/main" id="{46A11023-C642-E3B1-F936-8FEC027A301A}"/>
              </a:ext>
            </a:extLst>
          </p:cNvPr>
          <p:cNvPicPr>
            <a:picLocks noChangeAspect="1"/>
          </p:cNvPicPr>
          <p:nvPr/>
        </p:nvPicPr>
        <p:blipFill>
          <a:blip r:embed="rId4"/>
          <a:stretch>
            <a:fillRect/>
          </a:stretch>
        </p:blipFill>
        <p:spPr>
          <a:xfrm>
            <a:off x="8153400" y="5631226"/>
            <a:ext cx="774976" cy="1104384"/>
          </a:xfrm>
          <a:prstGeom prst="rect">
            <a:avLst/>
          </a:prstGeom>
        </p:spPr>
      </p:pic>
      <p:cxnSp>
        <p:nvCxnSpPr>
          <p:cNvPr id="6" name="Straight Arrow Connector 5">
            <a:extLst>
              <a:ext uri="{FF2B5EF4-FFF2-40B4-BE49-F238E27FC236}">
                <a16:creationId xmlns:a16="http://schemas.microsoft.com/office/drawing/2014/main" id="{907ADC11-2B63-997A-1BB5-EF1921A9351A}"/>
              </a:ext>
            </a:extLst>
          </p:cNvPr>
          <p:cNvCxnSpPr>
            <a:endCxn id="11" idx="3"/>
          </p:cNvCxnSpPr>
          <p:nvPr/>
        </p:nvCxnSpPr>
        <p:spPr>
          <a:xfrm flipH="1">
            <a:off x="7066625" y="6140741"/>
            <a:ext cx="944861" cy="594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289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E948-DA33-5E23-4BE8-A256A574C53E}"/>
              </a:ext>
            </a:extLst>
          </p:cNvPr>
          <p:cNvSpPr>
            <a:spLocks noGrp="1"/>
          </p:cNvSpPr>
          <p:nvPr>
            <p:ph type="title"/>
          </p:nvPr>
        </p:nvSpPr>
        <p:spPr/>
        <p:txBody>
          <a:bodyPr>
            <a:normAutofit/>
          </a:bodyPr>
          <a:lstStyle/>
          <a:p>
            <a:pPr algn="ctr"/>
            <a:r>
              <a:rPr lang="fi-FI" dirty="0"/>
              <a:t>MUCHAS GRACIAS</a:t>
            </a:r>
          </a:p>
        </p:txBody>
      </p:sp>
      <p:sp>
        <p:nvSpPr>
          <p:cNvPr id="3" name="Text Placeholder 2">
            <a:extLst>
              <a:ext uri="{FF2B5EF4-FFF2-40B4-BE49-F238E27FC236}">
                <a16:creationId xmlns:a16="http://schemas.microsoft.com/office/drawing/2014/main" id="{0FD5C0E9-1314-7DFA-D50A-FBF065CF3CD7}"/>
              </a:ext>
            </a:extLst>
          </p:cNvPr>
          <p:cNvSpPr>
            <a:spLocks noGrp="1"/>
          </p:cNvSpPr>
          <p:nvPr>
            <p:ph type="body" idx="1"/>
          </p:nvPr>
        </p:nvSpPr>
        <p:spPr>
          <a:xfrm>
            <a:off x="381740" y="2175254"/>
            <a:ext cx="8305060" cy="625965"/>
          </a:xfrm>
        </p:spPr>
        <p:txBody>
          <a:bodyPr/>
          <a:lstStyle/>
          <a:p>
            <a:pPr marL="77470" indent="0" algn="ctr">
              <a:buNone/>
            </a:pPr>
            <a:r>
              <a:rPr lang="fi-FI" dirty="0"/>
              <a:t>ANALISIS DE OTROS ENFOQUES DE ESTE TFM</a:t>
            </a:r>
          </a:p>
          <a:p>
            <a:pPr marL="77470" indent="0" algn="ctr">
              <a:buNone/>
            </a:pPr>
            <a:r>
              <a:rPr lang="fi-FI" dirty="0"/>
              <a:t>Si quieren….</a:t>
            </a:r>
          </a:p>
        </p:txBody>
      </p:sp>
      <p:sp>
        <p:nvSpPr>
          <p:cNvPr id="5" name="Slide Number Placeholder 4">
            <a:extLst>
              <a:ext uri="{FF2B5EF4-FFF2-40B4-BE49-F238E27FC236}">
                <a16:creationId xmlns:a16="http://schemas.microsoft.com/office/drawing/2014/main" id="{0F85EC85-F839-FB6F-982D-CDFC7990170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32</a:t>
            </a:fld>
            <a:endParaRPr lang="es-ES"/>
          </a:p>
        </p:txBody>
      </p:sp>
      <p:pic>
        <p:nvPicPr>
          <p:cNvPr id="7" name="Picture 6">
            <a:extLst>
              <a:ext uri="{FF2B5EF4-FFF2-40B4-BE49-F238E27FC236}">
                <a16:creationId xmlns:a16="http://schemas.microsoft.com/office/drawing/2014/main" id="{010864B1-C047-F6B9-0661-A3646CCB657E}"/>
              </a:ext>
            </a:extLst>
          </p:cNvPr>
          <p:cNvPicPr>
            <a:picLocks noChangeAspect="1"/>
          </p:cNvPicPr>
          <p:nvPr/>
        </p:nvPicPr>
        <p:blipFill>
          <a:blip r:embed="rId2"/>
          <a:stretch>
            <a:fillRect/>
          </a:stretch>
        </p:blipFill>
        <p:spPr>
          <a:xfrm>
            <a:off x="2479705" y="3341254"/>
            <a:ext cx="4184590" cy="3516746"/>
          </a:xfrm>
          <a:prstGeom prst="rect">
            <a:avLst/>
          </a:prstGeom>
        </p:spPr>
      </p:pic>
    </p:spTree>
    <p:extLst>
      <p:ext uri="{BB962C8B-B14F-4D97-AF65-F5344CB8AC3E}">
        <p14:creationId xmlns:p14="http://schemas.microsoft.com/office/powerpoint/2010/main" val="878515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9988-A495-B764-D0CA-851F27813032}"/>
              </a:ext>
            </a:extLst>
          </p:cNvPr>
          <p:cNvSpPr>
            <a:spLocks noGrp="1"/>
          </p:cNvSpPr>
          <p:nvPr>
            <p:ph type="title"/>
          </p:nvPr>
        </p:nvSpPr>
        <p:spPr>
          <a:xfrm>
            <a:off x="457200" y="533399"/>
            <a:ext cx="8229600" cy="3754515"/>
          </a:xfrm>
        </p:spPr>
        <p:txBody>
          <a:bodyPr>
            <a:normAutofit fontScale="90000"/>
          </a:bodyPr>
          <a:lstStyle/>
          <a:p>
            <a:r>
              <a:rPr lang="es-ES" sz="2000" b="1" i="0" u="none" strike="noStrike" cap="none" dirty="0">
                <a:solidFill>
                  <a:srgbClr val="4F81BD"/>
                </a:solidFill>
                <a:latin typeface="Calibri"/>
                <a:ea typeface="Calibri"/>
                <a:cs typeface="Calibri"/>
                <a:sym typeface="Calibri"/>
              </a:rPr>
              <a:t>1.1.-</a:t>
            </a:r>
            <a:r>
              <a:rPr lang="es-ES" sz="2000" b="1" i="0" u="none" strike="noStrike" cap="none" dirty="0">
                <a:solidFill>
                  <a:schemeClr val="dk1"/>
                </a:solidFill>
                <a:latin typeface="Calibri"/>
                <a:ea typeface="Calibri"/>
                <a:cs typeface="Calibri"/>
                <a:sym typeface="Calibri"/>
              </a:rPr>
              <a:t> INTRODUCCIÓN.</a:t>
            </a:r>
            <a:br>
              <a:rPr lang="es-ES" sz="2000" b="1" i="0" u="none" strike="noStrike" cap="none" dirty="0">
                <a:solidFill>
                  <a:schemeClr val="dk1"/>
                </a:solidFill>
                <a:latin typeface="Calibri"/>
                <a:ea typeface="Calibri"/>
                <a:cs typeface="Calibri"/>
                <a:sym typeface="Calibri"/>
              </a:rPr>
            </a:br>
            <a:r>
              <a:rPr lang="es-ES" sz="1000" b="0" i="0" u="none" strike="noStrike" dirty="0">
                <a:solidFill>
                  <a:srgbClr val="000000"/>
                </a:solidFill>
                <a:effectLst/>
                <a:latin typeface="Calibri" panose="020F0502020204030204" pitchFamily="34" charset="0"/>
              </a:rPr>
              <a:t>Intentar encontrar en parámetro adelantado que pudiera incluirse a un algoritmo de ML o NN para determinar una tendencia de precio a un mes vista del precio de las lagunas materias primas. Se analizó la información disponible FMI sobre valores macroeconómicos y otros para ver si se podría usar como indicador adelantado.</a:t>
            </a:r>
            <a:br>
              <a:rPr lang="es-ES" sz="1000" b="0" i="0" u="none" strike="noStrike" dirty="0">
                <a:solidFill>
                  <a:srgbClr val="000000"/>
                </a:solidFill>
                <a:effectLst/>
                <a:latin typeface="Calibri" panose="020F0502020204030204" pitchFamily="34" charset="0"/>
              </a:rPr>
            </a:br>
            <a:r>
              <a:rPr lang="es-ES" sz="1000" dirty="0">
                <a:solidFill>
                  <a:srgbClr val="000000"/>
                </a:solidFill>
                <a:latin typeface="Calibri" panose="020F0502020204030204" pitchFamily="34" charset="0"/>
              </a:rPr>
              <a:t>V</a:t>
            </a:r>
            <a:r>
              <a:rPr lang="es-ES" sz="1000" b="0" i="0" u="none" strike="noStrike" dirty="0">
                <a:solidFill>
                  <a:srgbClr val="000000"/>
                </a:solidFill>
                <a:effectLst/>
                <a:latin typeface="Calibri" panose="020F0502020204030204" pitchFamily="34" charset="0"/>
              </a:rPr>
              <a:t>ieron posibles técnicas para interpolar los valores macroeconómicos disponibles ya que la frecuencia de esos valores macroeconómicos disponibles era mucho mayor a los que se necesitaba en el TFM. Este problema requería datos diarios. </a:t>
            </a:r>
            <a:br>
              <a:rPr lang="es-ES" sz="1000" b="0" i="0" u="none" strike="noStrike" dirty="0">
                <a:solidFill>
                  <a:srgbClr val="000000"/>
                </a:solidFill>
                <a:effectLst/>
                <a:latin typeface="Calibri" panose="020F0502020204030204" pitchFamily="34" charset="0"/>
              </a:rPr>
            </a:br>
            <a:r>
              <a:rPr lang="es-ES" sz="1000" b="0" i="0" u="none" strike="noStrike" dirty="0">
                <a:solidFill>
                  <a:srgbClr val="000000"/>
                </a:solidFill>
                <a:effectLst/>
                <a:latin typeface="Calibri" panose="020F0502020204030204" pitchFamily="34" charset="0"/>
              </a:rPr>
              <a:t>Véase (Estudio para interpolación de información Macroeconómica para pasar información a mayor frecuencia).</a:t>
            </a:r>
            <a:br>
              <a:rPr lang="es-ES" sz="1000" b="0" dirty="0">
                <a:effectLst/>
              </a:rPr>
            </a:br>
            <a:r>
              <a:rPr lang="es-ES" sz="1000" b="0" i="0" u="none" strike="noStrike" dirty="0">
                <a:solidFill>
                  <a:srgbClr val="000000"/>
                </a:solidFill>
                <a:effectLst/>
                <a:latin typeface="Calibri" panose="020F0502020204030204" pitchFamily="34" charset="0"/>
              </a:rPr>
              <a:t>También se intentó ver técnicas para incluir data extra para alimentar los algoritmos de ML o NN que definiera la incertidumbre sobre los valores interpolados. </a:t>
            </a:r>
            <a:br>
              <a:rPr lang="es-ES" sz="1000" b="0" i="0" u="none" strike="noStrike" dirty="0">
                <a:solidFill>
                  <a:srgbClr val="000000"/>
                </a:solidFill>
                <a:effectLst/>
                <a:latin typeface="Calibri" panose="020F0502020204030204" pitchFamily="34" charset="0"/>
              </a:rPr>
            </a:br>
            <a:r>
              <a:rPr lang="es-ES" sz="1000" b="0" i="0" u="none" strike="noStrike" dirty="0">
                <a:solidFill>
                  <a:srgbClr val="000000"/>
                </a:solidFill>
                <a:effectLst/>
                <a:latin typeface="Calibri" panose="020F0502020204030204" pitchFamily="34" charset="0"/>
              </a:rPr>
              <a:t>Véase (Estimación de la incertidumbre como entrada a Algoritmos de Ml y NN cuando se interpolan valores).</a:t>
            </a:r>
            <a:br>
              <a:rPr lang="es-ES" sz="1000" b="0" i="0" u="none" strike="noStrike" dirty="0">
                <a:solidFill>
                  <a:srgbClr val="000000"/>
                </a:solidFill>
                <a:effectLst/>
                <a:latin typeface="Calibri" panose="020F0502020204030204" pitchFamily="34" charset="0"/>
              </a:rPr>
            </a:br>
            <a:br>
              <a:rPr lang="es-ES" sz="1000" b="0" i="0" u="none" strike="noStrike" dirty="0">
                <a:solidFill>
                  <a:srgbClr val="000000"/>
                </a:solidFill>
                <a:effectLst/>
                <a:latin typeface="Calibri" panose="020F0502020204030204" pitchFamily="34" charset="0"/>
              </a:rPr>
            </a:br>
            <a:r>
              <a:rPr lang="es-ES" sz="2000" b="1" dirty="0">
                <a:solidFill>
                  <a:srgbClr val="4F81BD"/>
                </a:solidFill>
              </a:rPr>
              <a:t>1.2.-</a:t>
            </a:r>
            <a:r>
              <a:rPr lang="es-ES" sz="2000" b="1" dirty="0">
                <a:solidFill>
                  <a:schemeClr val="tx1"/>
                </a:solidFill>
              </a:rPr>
              <a:t>EXTRACCIÓN Y PROCESADO DE DATOS.</a:t>
            </a:r>
            <a:br>
              <a:rPr lang="es-ES" sz="1050" b="1" i="0" u="none" strike="noStrike" cap="none" dirty="0">
                <a:solidFill>
                  <a:schemeClr val="dk1"/>
                </a:solidFill>
                <a:latin typeface="Calibri"/>
                <a:ea typeface="Calibri"/>
                <a:cs typeface="Calibri"/>
                <a:sym typeface="Calibri"/>
              </a:rPr>
            </a:br>
            <a:br>
              <a:rPr lang="es-ES" sz="1050" b="1" i="0" u="none" strike="noStrike" cap="none" dirty="0">
                <a:solidFill>
                  <a:schemeClr val="dk1"/>
                </a:solidFill>
                <a:latin typeface="Calibri"/>
                <a:ea typeface="Calibri"/>
                <a:cs typeface="Calibri"/>
                <a:sym typeface="Calibri"/>
              </a:rPr>
            </a:br>
            <a:r>
              <a:rPr lang="es-ES" sz="1000" b="0" i="0" u="none" strike="noStrike" dirty="0">
                <a:solidFill>
                  <a:srgbClr val="000000"/>
                </a:solidFill>
                <a:effectLst/>
                <a:latin typeface="Calibri" panose="020F0502020204030204" pitchFamily="34" charset="0"/>
              </a:rPr>
              <a:t>De la página de datos del FMI (DATOS DEL FMI: ACCESO A DATOS MACROECONÓMICOS Y FINANCIEROS: DESCARGAR DATOS DEL FMI)</a:t>
            </a:r>
            <a:br>
              <a:rPr lang="es-ES" sz="1000" b="0" i="0" u="none" strike="noStrike" dirty="0">
                <a:solidFill>
                  <a:srgbClr val="000000"/>
                </a:solidFill>
                <a:effectLst/>
                <a:latin typeface="Calibri" panose="020F0502020204030204" pitchFamily="34" charset="0"/>
              </a:rPr>
            </a:br>
            <a:r>
              <a:rPr lang="fi-FI" sz="1000" b="0" i="0" u="sng" strike="noStrike" dirty="0">
                <a:solidFill>
                  <a:srgbClr val="0563C1"/>
                </a:solidFill>
                <a:effectLst/>
                <a:latin typeface="inherit"/>
                <a:hlinkClick r:id="rId2"/>
              </a:rPr>
              <a:t>https://data.imf.org/?sk=388dfa60-1d26-4ade-b505-a05a558d9a42&amp;sId=1479329334655</a:t>
            </a:r>
            <a:br>
              <a:rPr lang="fi-FI" sz="1000" b="0" i="0" u="sng" strike="noStrike" dirty="0">
                <a:solidFill>
                  <a:srgbClr val="0563C1"/>
                </a:solidFill>
                <a:effectLst/>
                <a:latin typeface="inherit"/>
              </a:rPr>
            </a:br>
            <a:r>
              <a:rPr lang="es-ES" sz="1000" dirty="0">
                <a:solidFill>
                  <a:srgbClr val="000000"/>
                </a:solidFill>
                <a:latin typeface="Calibri" panose="020F0502020204030204" pitchFamily="34" charset="0"/>
              </a:rPr>
              <a:t>Convertir en </a:t>
            </a:r>
            <a:r>
              <a:rPr lang="es-ES" sz="1000" dirty="0" err="1">
                <a:solidFill>
                  <a:srgbClr val="000000"/>
                </a:solidFill>
                <a:latin typeface="Calibri" panose="020F0502020204030204" pitchFamily="34" charset="0"/>
              </a:rPr>
              <a:t>csvs</a:t>
            </a:r>
            <a:r>
              <a:rPr lang="es-ES" sz="1000" dirty="0">
                <a:solidFill>
                  <a:srgbClr val="000000"/>
                </a:solidFill>
                <a:latin typeface="Calibri" panose="020F0502020204030204" pitchFamily="34" charset="0"/>
              </a:rPr>
              <a:t> todos los datos macroeconómicos.</a:t>
            </a:r>
            <a:br>
              <a:rPr lang="es-ES" sz="1000" b="0" i="0" u="sng" strike="noStrike" dirty="0">
                <a:solidFill>
                  <a:srgbClr val="0563C1"/>
                </a:solidFill>
                <a:effectLst/>
                <a:latin typeface="inherit"/>
              </a:rPr>
            </a:br>
            <a:br>
              <a:rPr lang="es-ES" sz="1000" b="0" i="0" u="sng" strike="noStrike" dirty="0">
                <a:solidFill>
                  <a:srgbClr val="0563C1"/>
                </a:solidFill>
                <a:effectLst/>
                <a:latin typeface="inherit"/>
              </a:rPr>
            </a:br>
            <a:r>
              <a:rPr lang="fi-FI" sz="1000" b="0" i="0" u="none" strike="noStrike" dirty="0">
                <a:solidFill>
                  <a:srgbClr val="000000"/>
                </a:solidFill>
                <a:effectLst/>
                <a:latin typeface="Calibri" panose="020F0502020204030204" pitchFamily="34" charset="0"/>
              </a:rPr>
              <a:t>Yahoo Finance API. </a:t>
            </a:r>
            <a:r>
              <a:rPr lang="fi-FI" sz="1000" b="0" i="0" u="sng" strike="noStrike" dirty="0">
                <a:solidFill>
                  <a:srgbClr val="0563C1"/>
                </a:solidFill>
                <a:effectLst/>
                <a:latin typeface="Calibri" panose="020F0502020204030204" pitchFamily="34" charset="0"/>
                <a:hlinkClick r:id="rId3"/>
              </a:rPr>
              <a:t>https://pypi.org/project/yfinance/</a:t>
            </a:r>
            <a:br>
              <a:rPr lang="fi-FI" sz="1000" b="0" i="0" u="sng" strike="noStrike" dirty="0">
                <a:solidFill>
                  <a:srgbClr val="0563C1"/>
                </a:solidFill>
                <a:effectLst/>
                <a:latin typeface="Calibri" panose="020F0502020204030204" pitchFamily="34" charset="0"/>
              </a:rPr>
            </a:br>
            <a:br>
              <a:rPr lang="fi-FI" sz="1000" b="0" i="0" u="sng" strike="noStrike" dirty="0">
                <a:solidFill>
                  <a:srgbClr val="0563C1"/>
                </a:solidFill>
                <a:effectLst/>
                <a:latin typeface="Calibri" panose="020F0502020204030204" pitchFamily="34" charset="0"/>
              </a:rPr>
            </a:br>
            <a:r>
              <a:rPr lang="es-ES" sz="1000" b="0" i="0" u="sng" strike="noStrike" dirty="0">
                <a:solidFill>
                  <a:srgbClr val="0563C1"/>
                </a:solidFill>
                <a:effectLst/>
                <a:latin typeface="Calibri" panose="020F0502020204030204" pitchFamily="34" charset="0"/>
              </a:rPr>
              <a:t>técnicas de homogenización de precio se ha usado </a:t>
            </a:r>
            <a:r>
              <a:rPr lang="es-ES" sz="1000" b="0" i="0" u="sng" strike="noStrike" dirty="0" err="1">
                <a:solidFill>
                  <a:srgbClr val="0563C1"/>
                </a:solidFill>
                <a:effectLst/>
                <a:latin typeface="Calibri" panose="020F0502020204030204" pitchFamily="34" charset="0"/>
              </a:rPr>
              <a:t>def</a:t>
            </a:r>
            <a:r>
              <a:rPr lang="es-ES" sz="1000" b="0" i="0" u="sng" strike="noStrike" dirty="0">
                <a:solidFill>
                  <a:srgbClr val="0563C1"/>
                </a:solidFill>
                <a:effectLst/>
                <a:latin typeface="Calibri" panose="020F0502020204030204" pitchFamily="34" charset="0"/>
              </a:rPr>
              <a:t> </a:t>
            </a:r>
            <a:r>
              <a:rPr lang="es-ES" sz="1000" b="0" i="0" u="sng" strike="noStrike" dirty="0" err="1">
                <a:solidFill>
                  <a:srgbClr val="0563C1"/>
                </a:solidFill>
                <a:effectLst/>
                <a:latin typeface="Calibri" panose="020F0502020204030204" pitchFamily="34" charset="0"/>
              </a:rPr>
              <a:t>transform</a:t>
            </a:r>
            <a:r>
              <a:rPr lang="es-ES" sz="1000" b="0" i="0" u="sng" strike="noStrike" dirty="0">
                <a:solidFill>
                  <a:srgbClr val="0563C1"/>
                </a:solidFill>
                <a:effectLst/>
                <a:latin typeface="Calibri" panose="020F0502020204030204" pitchFamily="34" charset="0"/>
              </a:rPr>
              <a:t>(x):</a:t>
            </a:r>
            <a:br>
              <a:rPr lang="es-ES" sz="1000" b="0" i="0" u="sng" strike="noStrike" dirty="0">
                <a:solidFill>
                  <a:srgbClr val="0563C1"/>
                </a:solidFill>
                <a:effectLst/>
                <a:latin typeface="Calibri" panose="020F0502020204030204" pitchFamily="34" charset="0"/>
              </a:rPr>
            </a:br>
            <a:r>
              <a:rPr lang="es-ES" sz="1000" b="0" i="0" u="sng" strike="noStrike" dirty="0">
                <a:solidFill>
                  <a:srgbClr val="0563C1"/>
                </a:solidFill>
                <a:effectLst/>
                <a:latin typeface="Calibri" panose="020F0502020204030204" pitchFamily="34" charset="0"/>
              </a:rPr>
              <a:t>  mean = </a:t>
            </a:r>
            <a:r>
              <a:rPr lang="es-ES" sz="1000" b="0" i="0" u="sng" strike="noStrike" dirty="0" err="1">
                <a:solidFill>
                  <a:srgbClr val="0563C1"/>
                </a:solidFill>
                <a:effectLst/>
                <a:latin typeface="Calibri" panose="020F0502020204030204" pitchFamily="34" charset="0"/>
              </a:rPr>
              <a:t>x.mean</a:t>
            </a:r>
            <a:r>
              <a:rPr lang="es-ES" sz="1000" b="0" i="0" u="sng" strike="noStrike" dirty="0">
                <a:solidFill>
                  <a:srgbClr val="0563C1"/>
                </a:solidFill>
                <a:effectLst/>
                <a:latin typeface="Calibri" panose="020F0502020204030204" pitchFamily="34" charset="0"/>
              </a:rPr>
              <a:t>()</a:t>
            </a:r>
            <a:br>
              <a:rPr lang="es-ES" sz="1000" b="0" i="0" u="sng" strike="noStrike" dirty="0">
                <a:solidFill>
                  <a:srgbClr val="0563C1"/>
                </a:solidFill>
                <a:effectLst/>
                <a:latin typeface="Calibri" panose="020F0502020204030204" pitchFamily="34" charset="0"/>
              </a:rPr>
            </a:br>
            <a:r>
              <a:rPr lang="es-ES" sz="1000" b="0" i="0" u="sng" strike="noStrike" dirty="0">
                <a:solidFill>
                  <a:srgbClr val="0563C1"/>
                </a:solidFill>
                <a:effectLst/>
                <a:latin typeface="Calibri" panose="020F0502020204030204" pitchFamily="34" charset="0"/>
              </a:rPr>
              <a:t>  </a:t>
            </a:r>
            <a:r>
              <a:rPr lang="es-ES" sz="1000" b="0" i="0" u="sng" strike="noStrike" dirty="0" err="1">
                <a:solidFill>
                  <a:srgbClr val="0563C1"/>
                </a:solidFill>
                <a:effectLst/>
                <a:latin typeface="Calibri" panose="020F0502020204030204" pitchFamily="34" charset="0"/>
              </a:rPr>
              <a:t>std</a:t>
            </a:r>
            <a:r>
              <a:rPr lang="es-ES" sz="1000" b="0" i="0" u="sng" strike="noStrike" dirty="0">
                <a:solidFill>
                  <a:srgbClr val="0563C1"/>
                </a:solidFill>
                <a:effectLst/>
                <a:latin typeface="Calibri" panose="020F0502020204030204" pitchFamily="34" charset="0"/>
              </a:rPr>
              <a:t> = </a:t>
            </a:r>
            <a:r>
              <a:rPr lang="es-ES" sz="1000" b="0" i="0" u="sng" strike="noStrike" dirty="0" err="1">
                <a:solidFill>
                  <a:srgbClr val="0563C1"/>
                </a:solidFill>
                <a:effectLst/>
                <a:latin typeface="Calibri" panose="020F0502020204030204" pitchFamily="34" charset="0"/>
              </a:rPr>
              <a:t>x.std</a:t>
            </a:r>
            <a:r>
              <a:rPr lang="es-ES" sz="1000" b="0" i="0" u="sng" strike="noStrike" dirty="0">
                <a:solidFill>
                  <a:srgbClr val="0563C1"/>
                </a:solidFill>
                <a:effectLst/>
                <a:latin typeface="Calibri" panose="020F0502020204030204" pitchFamily="34" charset="0"/>
              </a:rPr>
              <a:t>()</a:t>
            </a:r>
            <a:br>
              <a:rPr lang="es-ES" sz="1000" b="0" i="0" u="sng" strike="noStrike" dirty="0">
                <a:solidFill>
                  <a:srgbClr val="0563C1"/>
                </a:solidFill>
                <a:effectLst/>
                <a:latin typeface="Calibri" panose="020F0502020204030204" pitchFamily="34" charset="0"/>
              </a:rPr>
            </a:br>
            <a:r>
              <a:rPr lang="es-ES" sz="1000" b="0" i="0" u="sng" strike="noStrike" dirty="0">
                <a:solidFill>
                  <a:srgbClr val="0563C1"/>
                </a:solidFill>
                <a:effectLst/>
                <a:latin typeface="Calibri" panose="020F0502020204030204" pitchFamily="34" charset="0"/>
              </a:rPr>
              <a:t>  </a:t>
            </a:r>
            <a:r>
              <a:rPr lang="es-ES" sz="1000" b="0" i="0" u="sng" strike="noStrike" dirty="0" err="1">
                <a:solidFill>
                  <a:srgbClr val="0563C1"/>
                </a:solidFill>
                <a:effectLst/>
                <a:latin typeface="Calibri" panose="020F0502020204030204" pitchFamily="34" charset="0"/>
              </a:rPr>
              <a:t>x_norm</a:t>
            </a:r>
            <a:r>
              <a:rPr lang="es-ES" sz="1000" b="0" i="0" u="sng" strike="noStrike" dirty="0">
                <a:solidFill>
                  <a:srgbClr val="0563C1"/>
                </a:solidFill>
                <a:effectLst/>
                <a:latin typeface="Calibri" panose="020F0502020204030204" pitchFamily="34" charset="0"/>
              </a:rPr>
              <a:t> = (x - mean) / </a:t>
            </a:r>
            <a:r>
              <a:rPr lang="es-ES" sz="1000" b="0" i="0" u="sng" strike="noStrike" dirty="0" err="1">
                <a:solidFill>
                  <a:srgbClr val="0563C1"/>
                </a:solidFill>
                <a:effectLst/>
                <a:latin typeface="Calibri" panose="020F0502020204030204" pitchFamily="34" charset="0"/>
              </a:rPr>
              <a:t>std</a:t>
            </a:r>
            <a:br>
              <a:rPr lang="es-ES" sz="1000" b="0" i="0" u="sng" strike="noStrike" dirty="0">
                <a:solidFill>
                  <a:srgbClr val="0563C1"/>
                </a:solidFill>
                <a:effectLst/>
                <a:latin typeface="Calibri" panose="020F0502020204030204" pitchFamily="34" charset="0"/>
              </a:rPr>
            </a:br>
            <a:r>
              <a:rPr lang="es-ES" sz="1000" b="0" i="0" u="sng" strike="noStrike" dirty="0">
                <a:solidFill>
                  <a:srgbClr val="0563C1"/>
                </a:solidFill>
                <a:effectLst/>
                <a:latin typeface="Calibri" panose="020F0502020204030204" pitchFamily="34" charset="0"/>
              </a:rPr>
              <a:t>y el retorno logarítmico.</a:t>
            </a:r>
            <a:br>
              <a:rPr lang="es-ES" sz="1000" b="0" i="0" u="sng" strike="noStrike" dirty="0">
                <a:solidFill>
                  <a:srgbClr val="0563C1"/>
                </a:solidFill>
                <a:effectLst/>
                <a:latin typeface="Calibri" panose="020F0502020204030204" pitchFamily="34" charset="0"/>
              </a:rPr>
            </a:br>
            <a:br>
              <a:rPr lang="es-ES" sz="1000" b="0" i="0" u="sng" strike="noStrike" dirty="0">
                <a:solidFill>
                  <a:srgbClr val="0563C1"/>
                </a:solidFill>
                <a:effectLst/>
                <a:latin typeface="Calibri" panose="020F0502020204030204" pitchFamily="34" charset="0"/>
              </a:rPr>
            </a:br>
            <a:r>
              <a:rPr lang="fi-FI" sz="800" dirty="0"/>
              <a:t>Posibles técnicas para interpolar los valores macroeconómicos	Definiera la incertidumbre sobre los valores interpolados</a:t>
            </a:r>
            <a:br>
              <a:rPr lang="fi-FI" sz="800" dirty="0"/>
            </a:br>
            <a:r>
              <a:rPr lang="fi-FI" sz="800" dirty="0"/>
              <a:t>Valores_Estimados_Incertidumbre_FINAL.ipynb		Incertidumbre_Master_FINAL.ipynb</a:t>
            </a:r>
            <a:br>
              <a:rPr lang="fi-FI" sz="800" dirty="0"/>
            </a:br>
            <a:br>
              <a:rPr lang="fi-FI" sz="800" dirty="0"/>
            </a:br>
            <a:br>
              <a:rPr lang="fi-FI" sz="800" dirty="0"/>
            </a:br>
            <a:br>
              <a:rPr lang="fi-FI" sz="800" dirty="0"/>
            </a:br>
            <a:br>
              <a:rPr lang="fi-FI" sz="800" dirty="0"/>
            </a:br>
            <a:endParaRPr lang="fi-FI" sz="1000" dirty="0"/>
          </a:p>
        </p:txBody>
      </p:sp>
      <p:sp>
        <p:nvSpPr>
          <p:cNvPr id="5" name="Slide Number Placeholder 4">
            <a:extLst>
              <a:ext uri="{FF2B5EF4-FFF2-40B4-BE49-F238E27FC236}">
                <a16:creationId xmlns:a16="http://schemas.microsoft.com/office/drawing/2014/main" id="{B684C1DF-A73B-4394-7395-44E9AF97D59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33</a:t>
            </a:fld>
            <a:endParaRPr lang="es-ES"/>
          </a:p>
        </p:txBody>
      </p:sp>
      <p:sp>
        <p:nvSpPr>
          <p:cNvPr id="8" name="TextBox 7">
            <a:extLst>
              <a:ext uri="{FF2B5EF4-FFF2-40B4-BE49-F238E27FC236}">
                <a16:creationId xmlns:a16="http://schemas.microsoft.com/office/drawing/2014/main" id="{DBA0B609-BC91-400B-ACB6-8D07A3686384}"/>
              </a:ext>
            </a:extLst>
          </p:cNvPr>
          <p:cNvSpPr txBox="1"/>
          <p:nvPr/>
        </p:nvSpPr>
        <p:spPr>
          <a:xfrm>
            <a:off x="0" y="7101"/>
            <a:ext cx="9037468"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1) </a:t>
            </a:r>
            <a:r>
              <a:rPr lang="es-ES" sz="1400" b="0" i="0" u="none" strike="noStrike" dirty="0">
                <a:solidFill>
                  <a:srgbClr val="000000"/>
                </a:solidFill>
                <a:effectLst/>
                <a:latin typeface="Calibri" panose="020F0502020204030204" pitchFamily="34" charset="0"/>
              </a:rPr>
              <a:t>Procesamiento y Análisis de Datos macroeconómicos y estudio de interpolación de datos</a:t>
            </a:r>
          </a:p>
        </p:txBody>
      </p:sp>
      <p:pic>
        <p:nvPicPr>
          <p:cNvPr id="9" name="Imagen 14">
            <a:extLst>
              <a:ext uri="{FF2B5EF4-FFF2-40B4-BE49-F238E27FC236}">
                <a16:creationId xmlns:a16="http://schemas.microsoft.com/office/drawing/2014/main" id="{ECA67C26-C51F-A134-B7FD-62731C9AB5D3}"/>
              </a:ext>
            </a:extLst>
          </p:cNvPr>
          <p:cNvPicPr>
            <a:picLocks noChangeAspect="1"/>
          </p:cNvPicPr>
          <p:nvPr/>
        </p:nvPicPr>
        <p:blipFill>
          <a:blip r:embed="rId4"/>
          <a:stretch>
            <a:fillRect/>
          </a:stretch>
        </p:blipFill>
        <p:spPr>
          <a:xfrm>
            <a:off x="6817988" y="1698856"/>
            <a:ext cx="1868812" cy="2589058"/>
          </a:xfrm>
          <a:prstGeom prst="rect">
            <a:avLst/>
          </a:prstGeom>
        </p:spPr>
      </p:pic>
      <p:pic>
        <p:nvPicPr>
          <p:cNvPr id="10" name="Imagen 15">
            <a:extLst>
              <a:ext uri="{FF2B5EF4-FFF2-40B4-BE49-F238E27FC236}">
                <a16:creationId xmlns:a16="http://schemas.microsoft.com/office/drawing/2014/main" id="{338F5877-1B0F-11ED-0D5E-CC6E822B8654}"/>
              </a:ext>
            </a:extLst>
          </p:cNvPr>
          <p:cNvPicPr>
            <a:picLocks noChangeAspect="1"/>
          </p:cNvPicPr>
          <p:nvPr/>
        </p:nvPicPr>
        <p:blipFill>
          <a:blip r:embed="rId5"/>
          <a:stretch>
            <a:fillRect/>
          </a:stretch>
        </p:blipFill>
        <p:spPr>
          <a:xfrm>
            <a:off x="356871" y="3967680"/>
            <a:ext cx="2722283" cy="1323412"/>
          </a:xfrm>
          <a:prstGeom prst="rect">
            <a:avLst/>
          </a:prstGeom>
        </p:spPr>
      </p:pic>
      <p:pic>
        <p:nvPicPr>
          <p:cNvPr id="11" name="Imagen 16">
            <a:extLst>
              <a:ext uri="{FF2B5EF4-FFF2-40B4-BE49-F238E27FC236}">
                <a16:creationId xmlns:a16="http://schemas.microsoft.com/office/drawing/2014/main" id="{8ACE7A8D-9E83-F55A-4899-93D0E136FB03}"/>
              </a:ext>
            </a:extLst>
          </p:cNvPr>
          <p:cNvPicPr>
            <a:picLocks noChangeAspect="1"/>
          </p:cNvPicPr>
          <p:nvPr/>
        </p:nvPicPr>
        <p:blipFill>
          <a:blip r:embed="rId6"/>
          <a:stretch>
            <a:fillRect/>
          </a:stretch>
        </p:blipFill>
        <p:spPr>
          <a:xfrm>
            <a:off x="304489" y="5434193"/>
            <a:ext cx="2722284" cy="1278995"/>
          </a:xfrm>
          <a:prstGeom prst="rect">
            <a:avLst/>
          </a:prstGeom>
        </p:spPr>
      </p:pic>
      <p:pic>
        <p:nvPicPr>
          <p:cNvPr id="12" name="Imagen 17">
            <a:extLst>
              <a:ext uri="{FF2B5EF4-FFF2-40B4-BE49-F238E27FC236}">
                <a16:creationId xmlns:a16="http://schemas.microsoft.com/office/drawing/2014/main" id="{5E272420-B6FB-F3B3-8E7C-10F4AD3BB976}"/>
              </a:ext>
            </a:extLst>
          </p:cNvPr>
          <p:cNvPicPr>
            <a:picLocks noChangeAspect="1"/>
          </p:cNvPicPr>
          <p:nvPr/>
        </p:nvPicPr>
        <p:blipFill>
          <a:blip r:embed="rId7"/>
          <a:stretch>
            <a:fillRect/>
          </a:stretch>
        </p:blipFill>
        <p:spPr>
          <a:xfrm>
            <a:off x="3228430" y="3986925"/>
            <a:ext cx="1874938" cy="1400194"/>
          </a:xfrm>
          <a:prstGeom prst="rect">
            <a:avLst/>
          </a:prstGeom>
        </p:spPr>
      </p:pic>
      <p:pic>
        <p:nvPicPr>
          <p:cNvPr id="13" name="Imagen 10">
            <a:extLst>
              <a:ext uri="{FF2B5EF4-FFF2-40B4-BE49-F238E27FC236}">
                <a16:creationId xmlns:a16="http://schemas.microsoft.com/office/drawing/2014/main" id="{74A67694-65D1-81C2-2453-5BCA89FCB4A3}"/>
              </a:ext>
            </a:extLst>
          </p:cNvPr>
          <p:cNvPicPr>
            <a:picLocks noChangeAspect="1"/>
          </p:cNvPicPr>
          <p:nvPr/>
        </p:nvPicPr>
        <p:blipFill>
          <a:blip r:embed="rId8"/>
          <a:stretch>
            <a:fillRect/>
          </a:stretch>
        </p:blipFill>
        <p:spPr>
          <a:xfrm>
            <a:off x="3236456" y="5387119"/>
            <a:ext cx="1858885" cy="1355309"/>
          </a:xfrm>
          <a:prstGeom prst="rect">
            <a:avLst/>
          </a:prstGeom>
        </p:spPr>
      </p:pic>
      <p:sp>
        <p:nvSpPr>
          <p:cNvPr id="15" name="TextBox 14">
            <a:extLst>
              <a:ext uri="{FF2B5EF4-FFF2-40B4-BE49-F238E27FC236}">
                <a16:creationId xmlns:a16="http://schemas.microsoft.com/office/drawing/2014/main" id="{73455E7B-6EA8-7B71-19E2-6B9772CCB073}"/>
              </a:ext>
            </a:extLst>
          </p:cNvPr>
          <p:cNvSpPr txBox="1"/>
          <p:nvPr/>
        </p:nvSpPr>
        <p:spPr>
          <a:xfrm>
            <a:off x="5313050" y="4403325"/>
            <a:ext cx="3830949" cy="2185214"/>
          </a:xfrm>
          <a:prstGeom prst="rect">
            <a:avLst/>
          </a:prstGeom>
          <a:noFill/>
        </p:spPr>
        <p:txBody>
          <a:bodyPr wrap="square">
            <a:spAutoFit/>
          </a:bodyPr>
          <a:lstStyle/>
          <a:p>
            <a:r>
              <a:rPr lang="es-ES" sz="1600" b="1" dirty="0">
                <a:solidFill>
                  <a:srgbClr val="4F81BD"/>
                </a:solidFill>
                <a:latin typeface="Calibri"/>
                <a:ea typeface="Calibri"/>
                <a:cs typeface="Calibri"/>
                <a:sym typeface="Calibri"/>
              </a:rPr>
              <a:t>1</a:t>
            </a:r>
            <a:r>
              <a:rPr lang="es-ES" sz="1600" b="1" i="0" u="none" strike="noStrike" cap="none" dirty="0">
                <a:solidFill>
                  <a:srgbClr val="4F81BD"/>
                </a:solidFill>
                <a:latin typeface="Calibri"/>
                <a:ea typeface="Calibri"/>
                <a:cs typeface="Calibri"/>
                <a:sym typeface="Calibri"/>
              </a:rPr>
              <a:t>.3.- </a:t>
            </a:r>
            <a:r>
              <a:rPr lang="es-ES" sz="1600" b="1" i="0" u="none" strike="noStrike" cap="none" dirty="0">
                <a:solidFill>
                  <a:schemeClr val="dk1"/>
                </a:solidFill>
                <a:latin typeface="Calibri"/>
                <a:ea typeface="Calibri"/>
                <a:cs typeface="Calibri"/>
                <a:sym typeface="Calibri"/>
              </a:rPr>
              <a:t>CONCLUSIONES</a:t>
            </a:r>
            <a:r>
              <a:rPr lang="es-ES" sz="1600" b="1" dirty="0">
                <a:solidFill>
                  <a:schemeClr val="dk1"/>
                </a:solidFill>
                <a:latin typeface="Calibri"/>
                <a:ea typeface="Calibri"/>
                <a:cs typeface="Calibri"/>
                <a:sym typeface="Calibri"/>
              </a:rPr>
              <a:t> y TRABAJO FUTURO</a:t>
            </a:r>
            <a:br>
              <a:rPr lang="es-ES" sz="1600" b="1" dirty="0">
                <a:solidFill>
                  <a:schemeClr val="dk1"/>
                </a:solidFill>
                <a:latin typeface="Calibri"/>
                <a:ea typeface="Calibri"/>
                <a:cs typeface="Calibri"/>
                <a:sym typeface="Calibri"/>
              </a:rPr>
            </a:br>
            <a:r>
              <a:rPr lang="es-ES" sz="1000" b="0" i="0" u="none" strike="noStrike" dirty="0">
                <a:solidFill>
                  <a:srgbClr val="000000"/>
                </a:solidFill>
                <a:effectLst/>
                <a:latin typeface="Calibri" panose="020F0502020204030204" pitchFamily="34" charset="0"/>
              </a:rPr>
              <a:t>No se ha podido encontrar un indicador adelantado del precio de las materias primas, pero tampoco se ha podido establecer un indicador adelantado que nos ayude a identificar la fase del ciclo económico en la que se encuentra la económica mundial. </a:t>
            </a:r>
            <a:br>
              <a:rPr lang="es-ES" sz="1000" b="0" i="0" u="none" strike="noStrike" dirty="0">
                <a:solidFill>
                  <a:srgbClr val="000000"/>
                </a:solidFill>
                <a:effectLst/>
                <a:latin typeface="Calibri" panose="020F0502020204030204" pitchFamily="34" charset="0"/>
              </a:rPr>
            </a:br>
            <a:r>
              <a:rPr lang="es-ES" sz="1000" b="0" i="0" u="none" strike="noStrike" dirty="0">
                <a:solidFill>
                  <a:srgbClr val="000000"/>
                </a:solidFill>
                <a:effectLst/>
                <a:latin typeface="Calibri" panose="020F0502020204030204" pitchFamily="34" charset="0"/>
              </a:rPr>
              <a:t>Para el sesgo de supervivencia, se vieron (sin llegar a implementarse) algunas ideas de como interpolar valores macroeconómicos. </a:t>
            </a:r>
            <a:br>
              <a:rPr lang="es-ES" sz="1000" b="0" i="0" u="none" strike="noStrike" dirty="0">
                <a:solidFill>
                  <a:srgbClr val="000000"/>
                </a:solidFill>
                <a:effectLst/>
                <a:latin typeface="Calibri" panose="020F0502020204030204" pitchFamily="34" charset="0"/>
              </a:rPr>
            </a:br>
            <a:r>
              <a:rPr lang="fi-FI" sz="1000" dirty="0"/>
              <a:t>Proyector_leer_datos_FINAL.ipynb  : En conclusión, todo este trabajo de descarga de data y procesamiento a csv no lo use más adelante porque se vio qua daría mucho ruido a un futuro algoritmo de ML o NN. Después de hablar con los profesores Valero y con Fernando sobre este tema; descarte usar esta data en los pasos siguientes.</a:t>
            </a:r>
          </a:p>
        </p:txBody>
      </p:sp>
      <p:cxnSp>
        <p:nvCxnSpPr>
          <p:cNvPr id="16" name="Straight Connector 15">
            <a:extLst>
              <a:ext uri="{FF2B5EF4-FFF2-40B4-BE49-F238E27FC236}">
                <a16:creationId xmlns:a16="http://schemas.microsoft.com/office/drawing/2014/main" id="{61B8FE83-E073-9A95-104A-C11C743FBACC}"/>
              </a:ext>
            </a:extLst>
          </p:cNvPr>
          <p:cNvCxnSpPr>
            <a:cxnSpLocks/>
          </p:cNvCxnSpPr>
          <p:nvPr/>
        </p:nvCxnSpPr>
        <p:spPr>
          <a:xfrm flipV="1">
            <a:off x="5313050" y="3986925"/>
            <a:ext cx="0" cy="27555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2B7EBC-B76B-AA52-8F38-FCE0D50AF6B9}"/>
              </a:ext>
            </a:extLst>
          </p:cNvPr>
          <p:cNvCxnSpPr>
            <a:cxnSpLocks/>
          </p:cNvCxnSpPr>
          <p:nvPr/>
        </p:nvCxnSpPr>
        <p:spPr>
          <a:xfrm flipV="1">
            <a:off x="3157408" y="3913340"/>
            <a:ext cx="0" cy="275550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981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505B-F64C-212C-16AD-FB0BAD337F3F}"/>
              </a:ext>
            </a:extLst>
          </p:cNvPr>
          <p:cNvSpPr>
            <a:spLocks noGrp="1"/>
          </p:cNvSpPr>
          <p:nvPr>
            <p:ph type="title"/>
          </p:nvPr>
        </p:nvSpPr>
        <p:spPr>
          <a:xfrm>
            <a:off x="457200" y="533400"/>
            <a:ext cx="8229600" cy="3869924"/>
          </a:xfrm>
        </p:spPr>
        <p:txBody>
          <a:bodyPr>
            <a:noAutofit/>
          </a:bodyPr>
          <a:lstStyle/>
          <a:p>
            <a:pPr marL="228600">
              <a:spcAft>
                <a:spcPts val="800"/>
              </a:spcAft>
            </a:pPr>
            <a:r>
              <a:rPr lang="es-ES" sz="2000" b="1" i="0" u="none" strike="noStrike" cap="none" dirty="0">
                <a:solidFill>
                  <a:srgbClr val="4F81BD"/>
                </a:solidFill>
                <a:latin typeface="Calibri"/>
                <a:ea typeface="Calibri"/>
                <a:cs typeface="Calibri"/>
                <a:sym typeface="Calibri"/>
              </a:rPr>
              <a:t>2.1.-</a:t>
            </a:r>
            <a:r>
              <a:rPr lang="es-ES" sz="2000" b="1" i="0" u="none" strike="noStrike" cap="none" dirty="0">
                <a:solidFill>
                  <a:schemeClr val="dk1"/>
                </a:solidFill>
                <a:latin typeface="Calibri"/>
                <a:ea typeface="Calibri"/>
                <a:cs typeface="Calibri"/>
                <a:sym typeface="Calibri"/>
              </a:rPr>
              <a:t> INTRODUCCIÓN. </a:t>
            </a:r>
            <a:br>
              <a:rPr lang="es-ES" sz="2000" b="1" i="0" u="none" strike="noStrike" cap="none" dirty="0">
                <a:solidFill>
                  <a:schemeClr val="dk1"/>
                </a:solidFill>
                <a:latin typeface="Calibri"/>
                <a:ea typeface="Calibri"/>
                <a:cs typeface="Calibri"/>
                <a:sym typeface="Calibri"/>
              </a:rPr>
            </a:br>
            <a:r>
              <a:rPr lang="fi-FI" sz="1000" dirty="0">
                <a:solidFill>
                  <a:schemeClr val="tx1"/>
                </a:solidFill>
              </a:rPr>
              <a:t>Identificar la relación entre la evolución de precios de las materias primas.</a:t>
            </a:r>
            <a:br>
              <a:rPr lang="fi-FI" sz="1000" dirty="0">
                <a:solidFill>
                  <a:schemeClr val="tx1"/>
                </a:solidFill>
              </a:rPr>
            </a:br>
            <a:r>
              <a:rPr lang="fi-FI" sz="1000" dirty="0">
                <a:solidFill>
                  <a:schemeClr val="tx1"/>
                </a:solidFill>
              </a:rPr>
              <a:t>En clases de Valero se habló de los Grafos y de la importancia de la Mutual información en algoritmos de ML y NN (con capas densas, RNN, CNN). </a:t>
            </a:r>
            <a:br>
              <a:rPr lang="fi-FI" sz="1000" dirty="0">
                <a:solidFill>
                  <a:schemeClr val="tx1"/>
                </a:solidFill>
              </a:rPr>
            </a:br>
            <a:br>
              <a:rPr lang="fi-FI" sz="900" dirty="0"/>
            </a:br>
            <a:br>
              <a:rPr lang="es-ES" sz="2000" b="1" i="0" u="none" strike="noStrike" cap="none" dirty="0">
                <a:solidFill>
                  <a:schemeClr val="dk1"/>
                </a:solidFill>
                <a:latin typeface="Calibri"/>
                <a:ea typeface="Calibri"/>
                <a:cs typeface="Calibri"/>
                <a:sym typeface="Calibri"/>
              </a:rPr>
            </a:br>
            <a:r>
              <a:rPr lang="es-ES" sz="2000" b="1" dirty="0">
                <a:solidFill>
                  <a:srgbClr val="4F81BD"/>
                </a:solidFill>
                <a:latin typeface="Calibri"/>
                <a:ea typeface="Calibri"/>
                <a:cs typeface="Calibri"/>
                <a:sym typeface="Calibri"/>
              </a:rPr>
              <a:t>2.2</a:t>
            </a:r>
            <a:r>
              <a:rPr lang="es-ES" sz="2000" b="1" i="0" u="none" strike="noStrike" cap="none" dirty="0">
                <a:solidFill>
                  <a:srgbClr val="4F81BD"/>
                </a:solidFill>
                <a:latin typeface="Calibri"/>
                <a:ea typeface="Calibri"/>
                <a:cs typeface="Calibri"/>
                <a:sym typeface="Calibri"/>
              </a:rPr>
              <a:t>.-</a:t>
            </a:r>
            <a:r>
              <a:rPr lang="es-ES" sz="2000" b="1" i="0" u="none" strike="noStrike" cap="none" dirty="0">
                <a:solidFill>
                  <a:schemeClr val="dk1"/>
                </a:solidFill>
                <a:latin typeface="Calibri"/>
                <a:ea typeface="Calibri"/>
                <a:cs typeface="Calibri"/>
                <a:sym typeface="Calibri"/>
              </a:rPr>
              <a:t>EXTRA</a:t>
            </a:r>
            <a:r>
              <a:rPr lang="es-ES" sz="2000" b="1" dirty="0">
                <a:solidFill>
                  <a:schemeClr val="dk1"/>
                </a:solidFill>
                <a:latin typeface="Calibri"/>
                <a:ea typeface="Calibri"/>
                <a:cs typeface="Calibri"/>
                <a:sym typeface="Calibri"/>
              </a:rPr>
              <a:t>CCIÓN Y PROCESADO DE DATOS</a:t>
            </a:r>
            <a:r>
              <a:rPr lang="es-ES" sz="2000" b="1" i="0" u="none" strike="noStrike" cap="none" dirty="0">
                <a:solidFill>
                  <a:schemeClr val="dk1"/>
                </a:solidFill>
                <a:latin typeface="Calibri"/>
                <a:ea typeface="Calibri"/>
                <a:cs typeface="Calibri"/>
                <a:sym typeface="Calibri"/>
              </a:rPr>
              <a:t>.</a:t>
            </a:r>
            <a:br>
              <a:rPr lang="es-ES" sz="2000" b="1" i="0" u="none" strike="noStrike" cap="none" dirty="0">
                <a:solidFill>
                  <a:schemeClr val="dk1"/>
                </a:solidFill>
                <a:latin typeface="Calibri"/>
                <a:ea typeface="Calibri"/>
                <a:cs typeface="Calibri"/>
                <a:sym typeface="Calibri"/>
              </a:rPr>
            </a:br>
            <a:r>
              <a:rPr lang="fi-FI" sz="1000" b="0" i="0" u="none" strike="noStrike" dirty="0">
                <a:solidFill>
                  <a:srgbClr val="000000"/>
                </a:solidFill>
                <a:effectLst/>
                <a:latin typeface="Calibri" panose="020F0502020204030204" pitchFamily="34" charset="0"/>
              </a:rPr>
              <a:t>Yahoo Finance API. </a:t>
            </a:r>
            <a:r>
              <a:rPr lang="fi-FI" sz="1000" b="0" i="0" u="sng" strike="noStrike" dirty="0">
                <a:solidFill>
                  <a:srgbClr val="0563C1"/>
                </a:solidFill>
                <a:effectLst/>
                <a:latin typeface="Calibri" panose="020F0502020204030204" pitchFamily="34" charset="0"/>
                <a:hlinkClick r:id="rId2"/>
              </a:rPr>
              <a:t>https://pypi.org/project/yfinance/</a:t>
            </a:r>
            <a:br>
              <a:rPr lang="fi-FI" sz="1000" b="0" i="0" u="sng" strike="noStrike" dirty="0">
                <a:solidFill>
                  <a:srgbClr val="0563C1"/>
                </a:solidFill>
                <a:effectLst/>
                <a:latin typeface="Calibri" panose="020F0502020204030204" pitchFamily="34" charset="0"/>
              </a:rPr>
            </a:br>
            <a:r>
              <a:rPr lang="es-ES" sz="1000" dirty="0">
                <a:solidFill>
                  <a:srgbClr val="000000"/>
                </a:solidFill>
                <a:latin typeface="Calibri" panose="020F0502020204030204" pitchFamily="34" charset="0"/>
              </a:rPr>
              <a:t>S</a:t>
            </a:r>
            <a:r>
              <a:rPr lang="es-ES" sz="1000" b="0" i="0" u="none" strike="noStrike" dirty="0">
                <a:solidFill>
                  <a:srgbClr val="000000"/>
                </a:solidFill>
                <a:effectLst/>
                <a:latin typeface="Calibri" panose="020F0502020204030204" pitchFamily="34" charset="0"/>
              </a:rPr>
              <a:t>e ha usado técnicas de homogenización de datos para alimentar el entrenamiento de algoritmos. Para el precio del cierre de las materias primas se uso </a:t>
            </a:r>
            <a:br>
              <a:rPr lang="es-ES" sz="1000" b="0" dirty="0">
                <a:effectLst/>
              </a:rPr>
            </a:br>
            <a:r>
              <a:rPr lang="es-ES" sz="1000" b="0" i="0" u="none" strike="noStrike" dirty="0" err="1">
                <a:solidFill>
                  <a:srgbClr val="000000"/>
                </a:solidFill>
                <a:effectLst/>
                <a:latin typeface="Calibri" panose="020F0502020204030204" pitchFamily="34" charset="0"/>
              </a:rPr>
              <a:t>def</a:t>
            </a:r>
            <a:r>
              <a:rPr lang="es-ES" sz="1000" b="0" i="0" u="none" strike="noStrike" dirty="0">
                <a:solidFill>
                  <a:srgbClr val="000000"/>
                </a:solidFill>
                <a:effectLst/>
                <a:latin typeface="Calibri" panose="020F0502020204030204" pitchFamily="34" charset="0"/>
              </a:rPr>
              <a:t> </a:t>
            </a:r>
            <a:r>
              <a:rPr lang="es-ES" sz="1000" b="0" i="0" u="none" strike="noStrike" dirty="0" err="1">
                <a:solidFill>
                  <a:srgbClr val="000000"/>
                </a:solidFill>
                <a:effectLst/>
                <a:latin typeface="Calibri" panose="020F0502020204030204" pitchFamily="34" charset="0"/>
              </a:rPr>
              <a:t>transform</a:t>
            </a:r>
            <a:r>
              <a:rPr lang="es-ES" sz="1000" b="0" i="0" u="none" strike="noStrike" dirty="0">
                <a:solidFill>
                  <a:srgbClr val="000000"/>
                </a:solidFill>
                <a:effectLst/>
                <a:latin typeface="Calibri" panose="020F0502020204030204" pitchFamily="34" charset="0"/>
              </a:rPr>
              <a:t>(x)</a:t>
            </a:r>
            <a:br>
              <a:rPr lang="es-ES" sz="1000" b="0" dirty="0">
                <a:effectLst/>
              </a:rPr>
            </a:br>
            <a:r>
              <a:rPr lang="es-ES" sz="1000" b="0" i="0" u="none" strike="noStrike" dirty="0">
                <a:solidFill>
                  <a:srgbClr val="000000"/>
                </a:solidFill>
                <a:effectLst/>
                <a:latin typeface="Calibri" panose="020F0502020204030204" pitchFamily="34" charset="0"/>
              </a:rPr>
              <a:t>  mean = </a:t>
            </a:r>
            <a:r>
              <a:rPr lang="es-ES" sz="1000" b="0" i="0" u="none" strike="noStrike" dirty="0" err="1">
                <a:solidFill>
                  <a:srgbClr val="000000"/>
                </a:solidFill>
                <a:effectLst/>
                <a:latin typeface="Calibri" panose="020F0502020204030204" pitchFamily="34" charset="0"/>
              </a:rPr>
              <a:t>x.mean</a:t>
            </a:r>
            <a:r>
              <a:rPr lang="es-ES" sz="1000" b="0" i="0" u="none" strike="noStrike" dirty="0">
                <a:solidFill>
                  <a:srgbClr val="000000"/>
                </a:solidFill>
                <a:effectLst/>
                <a:latin typeface="Calibri" panose="020F0502020204030204" pitchFamily="34" charset="0"/>
              </a:rPr>
              <a:t>()</a:t>
            </a:r>
            <a:br>
              <a:rPr lang="es-ES" sz="1000" b="0" dirty="0">
                <a:effectLst/>
              </a:rPr>
            </a:br>
            <a:r>
              <a:rPr lang="es-ES" sz="1000" b="0" i="0" u="none" strike="noStrike" dirty="0">
                <a:solidFill>
                  <a:srgbClr val="000000"/>
                </a:solidFill>
                <a:effectLst/>
                <a:latin typeface="Calibri" panose="020F0502020204030204" pitchFamily="34" charset="0"/>
              </a:rPr>
              <a:t>  </a:t>
            </a:r>
            <a:r>
              <a:rPr lang="es-ES" sz="1000" b="0" i="0" u="none" strike="noStrike" dirty="0" err="1">
                <a:solidFill>
                  <a:srgbClr val="000000"/>
                </a:solidFill>
                <a:effectLst/>
                <a:latin typeface="Calibri" panose="020F0502020204030204" pitchFamily="34" charset="0"/>
              </a:rPr>
              <a:t>std</a:t>
            </a:r>
            <a:r>
              <a:rPr lang="es-ES" sz="1000" b="0" i="0" u="none" strike="noStrike" dirty="0">
                <a:solidFill>
                  <a:srgbClr val="000000"/>
                </a:solidFill>
                <a:effectLst/>
                <a:latin typeface="Calibri" panose="020F0502020204030204" pitchFamily="34" charset="0"/>
              </a:rPr>
              <a:t> = </a:t>
            </a:r>
            <a:r>
              <a:rPr lang="es-ES" sz="1000" b="0" i="0" u="none" strike="noStrike" dirty="0" err="1">
                <a:solidFill>
                  <a:srgbClr val="000000"/>
                </a:solidFill>
                <a:effectLst/>
                <a:latin typeface="Calibri" panose="020F0502020204030204" pitchFamily="34" charset="0"/>
              </a:rPr>
              <a:t>x.std</a:t>
            </a:r>
            <a:r>
              <a:rPr lang="es-ES" sz="1000" b="0" i="0" u="none" strike="noStrike" dirty="0">
                <a:solidFill>
                  <a:srgbClr val="000000"/>
                </a:solidFill>
                <a:effectLst/>
                <a:latin typeface="Calibri" panose="020F0502020204030204" pitchFamily="34" charset="0"/>
              </a:rPr>
              <a:t>()</a:t>
            </a:r>
            <a:br>
              <a:rPr lang="es-ES" sz="1000" b="0" dirty="0">
                <a:effectLst/>
              </a:rPr>
            </a:br>
            <a:r>
              <a:rPr lang="es-ES" sz="1000" b="0" i="0" u="none" strike="noStrike" dirty="0">
                <a:solidFill>
                  <a:srgbClr val="000000"/>
                </a:solidFill>
                <a:effectLst/>
                <a:latin typeface="Calibri" panose="020F0502020204030204" pitchFamily="34" charset="0"/>
              </a:rPr>
              <a:t>  </a:t>
            </a:r>
            <a:r>
              <a:rPr lang="es-ES" sz="1000" b="0" i="0" u="none" strike="noStrike" dirty="0" err="1">
                <a:solidFill>
                  <a:srgbClr val="000000"/>
                </a:solidFill>
                <a:effectLst/>
                <a:latin typeface="Calibri" panose="020F0502020204030204" pitchFamily="34" charset="0"/>
              </a:rPr>
              <a:t>x_norm</a:t>
            </a:r>
            <a:r>
              <a:rPr lang="es-ES" sz="1000" b="0" i="0" u="none" strike="noStrike" dirty="0">
                <a:solidFill>
                  <a:srgbClr val="000000"/>
                </a:solidFill>
                <a:effectLst/>
                <a:latin typeface="Calibri" panose="020F0502020204030204" pitchFamily="34" charset="0"/>
              </a:rPr>
              <a:t> = (x - mean) / </a:t>
            </a:r>
            <a:r>
              <a:rPr lang="es-ES" sz="1000" b="0" i="0" u="none" strike="noStrike" dirty="0" err="1">
                <a:solidFill>
                  <a:srgbClr val="000000"/>
                </a:solidFill>
                <a:effectLst/>
                <a:latin typeface="Calibri" panose="020F0502020204030204" pitchFamily="34" charset="0"/>
              </a:rPr>
              <a:t>std</a:t>
            </a:r>
            <a:br>
              <a:rPr lang="es-ES" sz="1050" b="0" dirty="0">
                <a:effectLst/>
              </a:rPr>
            </a:br>
            <a:br>
              <a:rPr lang="es-ES" sz="1050" dirty="0"/>
            </a:br>
            <a:br>
              <a:rPr lang="es-ES" sz="2000" dirty="0"/>
            </a:br>
            <a:endParaRPr lang="fi-FI" sz="2000" dirty="0"/>
          </a:p>
        </p:txBody>
      </p:sp>
      <p:sp>
        <p:nvSpPr>
          <p:cNvPr id="5" name="Slide Number Placeholder 4">
            <a:extLst>
              <a:ext uri="{FF2B5EF4-FFF2-40B4-BE49-F238E27FC236}">
                <a16:creationId xmlns:a16="http://schemas.microsoft.com/office/drawing/2014/main" id="{2B02A915-6281-9862-86D7-6797C66A471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34</a:t>
            </a:fld>
            <a:endParaRPr lang="es-ES"/>
          </a:p>
        </p:txBody>
      </p:sp>
      <p:sp>
        <p:nvSpPr>
          <p:cNvPr id="6" name="TextBox 5">
            <a:extLst>
              <a:ext uri="{FF2B5EF4-FFF2-40B4-BE49-F238E27FC236}">
                <a16:creationId xmlns:a16="http://schemas.microsoft.com/office/drawing/2014/main" id="{AE7F07A6-A933-1B31-DD55-2BC108693C89}"/>
              </a:ext>
            </a:extLst>
          </p:cNvPr>
          <p:cNvSpPr txBox="1"/>
          <p:nvPr/>
        </p:nvSpPr>
        <p:spPr>
          <a:xfrm>
            <a:off x="0" y="7101"/>
            <a:ext cx="9037468" cy="523220"/>
          </a:xfrm>
          <a:prstGeom prst="rect">
            <a:avLst/>
          </a:prstGeom>
          <a:noFill/>
        </p:spPr>
        <p:txBody>
          <a:bodyPr wrap="square">
            <a:spAutoFit/>
          </a:bodyPr>
          <a:lstStyle/>
          <a:p>
            <a:r>
              <a:rPr lang="es-ES" sz="1400" dirty="0">
                <a:solidFill>
                  <a:srgbClr val="000000"/>
                </a:solidFill>
                <a:effectLst/>
                <a:latin typeface="Calibri" panose="020F0502020204030204" pitchFamily="34" charset="0"/>
                <a:ea typeface="Calibri" panose="020F0502020204030204" pitchFamily="34" charset="0"/>
              </a:rPr>
              <a:t>Enfoque 2) Estudio de implicaciones de correlaciones de valores de </a:t>
            </a:r>
            <a:r>
              <a:rPr lang="es-ES" sz="1400" dirty="0" err="1">
                <a:solidFill>
                  <a:srgbClr val="000000"/>
                </a:solidFill>
                <a:effectLst/>
                <a:latin typeface="Calibri" panose="020F0502020204030204" pitchFamily="34" charset="0"/>
                <a:ea typeface="Calibri" panose="020F0502020204030204" pitchFamily="34" charset="0"/>
              </a:rPr>
              <a:t>Commodities</a:t>
            </a:r>
            <a:r>
              <a:rPr lang="es-ES" sz="1400" dirty="0">
                <a:solidFill>
                  <a:srgbClr val="000000"/>
                </a:solidFill>
                <a:effectLst/>
                <a:latin typeface="Calibri" panose="020F0502020204030204" pitchFamily="34" charset="0"/>
                <a:ea typeface="Calibri" panose="020F0502020204030204" pitchFamily="34" charset="0"/>
              </a:rPr>
              <a:t> en Grafos y de Correlación Mutua como bases para aplicar algoritmos de ML y NN sobre evolución de precios de las Materias Primas</a:t>
            </a:r>
            <a:endParaRPr lang="fi-FI" dirty="0"/>
          </a:p>
        </p:txBody>
      </p:sp>
      <p:pic>
        <p:nvPicPr>
          <p:cNvPr id="3" name="Imagen 18">
            <a:extLst>
              <a:ext uri="{FF2B5EF4-FFF2-40B4-BE49-F238E27FC236}">
                <a16:creationId xmlns:a16="http://schemas.microsoft.com/office/drawing/2014/main" id="{BE192495-7B17-F0F3-F5E1-D7C17085215F}"/>
              </a:ext>
            </a:extLst>
          </p:cNvPr>
          <p:cNvPicPr>
            <a:picLocks noChangeAspect="1"/>
          </p:cNvPicPr>
          <p:nvPr/>
        </p:nvPicPr>
        <p:blipFill>
          <a:blip r:embed="rId3"/>
          <a:stretch>
            <a:fillRect/>
          </a:stretch>
        </p:blipFill>
        <p:spPr>
          <a:xfrm>
            <a:off x="755108" y="3429000"/>
            <a:ext cx="3407961" cy="1537757"/>
          </a:xfrm>
          <a:prstGeom prst="rect">
            <a:avLst/>
          </a:prstGeom>
        </p:spPr>
      </p:pic>
      <p:pic>
        <p:nvPicPr>
          <p:cNvPr id="4" name="Imagen 19">
            <a:extLst>
              <a:ext uri="{FF2B5EF4-FFF2-40B4-BE49-F238E27FC236}">
                <a16:creationId xmlns:a16="http://schemas.microsoft.com/office/drawing/2014/main" id="{77DB0776-D2CB-45C0-7920-C2E5299E7ADE}"/>
              </a:ext>
            </a:extLst>
          </p:cNvPr>
          <p:cNvPicPr>
            <a:picLocks noChangeAspect="1"/>
          </p:cNvPicPr>
          <p:nvPr/>
        </p:nvPicPr>
        <p:blipFill>
          <a:blip r:embed="rId4"/>
          <a:stretch>
            <a:fillRect/>
          </a:stretch>
        </p:blipFill>
        <p:spPr>
          <a:xfrm>
            <a:off x="5211699" y="2520087"/>
            <a:ext cx="3407961" cy="1566140"/>
          </a:xfrm>
          <a:prstGeom prst="rect">
            <a:avLst/>
          </a:prstGeom>
        </p:spPr>
      </p:pic>
      <p:pic>
        <p:nvPicPr>
          <p:cNvPr id="7" name="Imagen 20">
            <a:extLst>
              <a:ext uri="{FF2B5EF4-FFF2-40B4-BE49-F238E27FC236}">
                <a16:creationId xmlns:a16="http://schemas.microsoft.com/office/drawing/2014/main" id="{2A9CE6F7-DE32-858B-3618-730162264F13}"/>
              </a:ext>
            </a:extLst>
          </p:cNvPr>
          <p:cNvPicPr>
            <a:picLocks noChangeAspect="1"/>
          </p:cNvPicPr>
          <p:nvPr/>
        </p:nvPicPr>
        <p:blipFill>
          <a:blip r:embed="rId5"/>
          <a:stretch>
            <a:fillRect/>
          </a:stretch>
        </p:blipFill>
        <p:spPr>
          <a:xfrm>
            <a:off x="5206195" y="4272610"/>
            <a:ext cx="3407961" cy="1575862"/>
          </a:xfrm>
          <a:prstGeom prst="rect">
            <a:avLst/>
          </a:prstGeom>
        </p:spPr>
      </p:pic>
      <p:pic>
        <p:nvPicPr>
          <p:cNvPr id="8" name="Imagen 21">
            <a:extLst>
              <a:ext uri="{FF2B5EF4-FFF2-40B4-BE49-F238E27FC236}">
                <a16:creationId xmlns:a16="http://schemas.microsoft.com/office/drawing/2014/main" id="{1F957621-70ED-F5CF-8D92-F6439991A20B}"/>
              </a:ext>
            </a:extLst>
          </p:cNvPr>
          <p:cNvPicPr>
            <a:picLocks noChangeAspect="1"/>
          </p:cNvPicPr>
          <p:nvPr/>
        </p:nvPicPr>
        <p:blipFill>
          <a:blip r:embed="rId6"/>
          <a:stretch>
            <a:fillRect/>
          </a:stretch>
        </p:blipFill>
        <p:spPr>
          <a:xfrm>
            <a:off x="638002" y="4951729"/>
            <a:ext cx="3642171" cy="1906271"/>
          </a:xfrm>
          <a:prstGeom prst="rect">
            <a:avLst/>
          </a:prstGeom>
        </p:spPr>
      </p:pic>
      <p:sp>
        <p:nvSpPr>
          <p:cNvPr id="9" name="TextBox 8">
            <a:extLst>
              <a:ext uri="{FF2B5EF4-FFF2-40B4-BE49-F238E27FC236}">
                <a16:creationId xmlns:a16="http://schemas.microsoft.com/office/drawing/2014/main" id="{3AE6DC77-E950-6735-66B7-D071FB7239BE}"/>
              </a:ext>
            </a:extLst>
          </p:cNvPr>
          <p:cNvSpPr txBox="1"/>
          <p:nvPr/>
        </p:nvSpPr>
        <p:spPr>
          <a:xfrm>
            <a:off x="541538" y="588293"/>
            <a:ext cx="7954392" cy="307777"/>
          </a:xfrm>
          <a:prstGeom prst="rect">
            <a:avLst/>
          </a:prstGeom>
          <a:noFill/>
        </p:spPr>
        <p:txBody>
          <a:bodyPr wrap="square">
            <a:spAutoFit/>
          </a:bodyPr>
          <a:lstStyle/>
          <a:p>
            <a:r>
              <a:rPr lang="fi-FI" dirty="0"/>
              <a:t>Master_Proyector_Grafos_y_Metricas_de_Dependencia_y_Calcular_Ventanas_Final.ipynb</a:t>
            </a:r>
          </a:p>
        </p:txBody>
      </p:sp>
    </p:spTree>
    <p:extLst>
      <p:ext uri="{BB962C8B-B14F-4D97-AF65-F5344CB8AC3E}">
        <p14:creationId xmlns:p14="http://schemas.microsoft.com/office/powerpoint/2010/main" val="181540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505B-F64C-212C-16AD-FB0BAD337F3F}"/>
              </a:ext>
            </a:extLst>
          </p:cNvPr>
          <p:cNvSpPr>
            <a:spLocks noGrp="1"/>
          </p:cNvSpPr>
          <p:nvPr>
            <p:ph type="title"/>
          </p:nvPr>
        </p:nvSpPr>
        <p:spPr>
          <a:xfrm>
            <a:off x="306279" y="633613"/>
            <a:ext cx="8229600" cy="700596"/>
          </a:xfrm>
        </p:spPr>
        <p:txBody>
          <a:bodyPr>
            <a:noAutofit/>
          </a:bodyPr>
          <a:lstStyle/>
          <a:p>
            <a:pPr marL="228600" rtl="0">
              <a:spcBef>
                <a:spcPts val="0"/>
              </a:spcBef>
              <a:spcAft>
                <a:spcPts val="800"/>
              </a:spcAft>
            </a:pPr>
            <a:r>
              <a:rPr lang="es-ES" sz="2000" b="1" dirty="0">
                <a:solidFill>
                  <a:srgbClr val="4F81BD"/>
                </a:solidFill>
                <a:latin typeface="Calibri"/>
                <a:ea typeface="Calibri"/>
                <a:cs typeface="Calibri"/>
                <a:sym typeface="Calibri"/>
              </a:rPr>
              <a:t>2.2</a:t>
            </a:r>
            <a:r>
              <a:rPr lang="es-ES" sz="2000" b="1" i="0" u="none" strike="noStrike" cap="none" dirty="0">
                <a:solidFill>
                  <a:srgbClr val="4F81BD"/>
                </a:solidFill>
                <a:latin typeface="Calibri"/>
                <a:ea typeface="Calibri"/>
                <a:cs typeface="Calibri"/>
                <a:sym typeface="Calibri"/>
              </a:rPr>
              <a:t>.-</a:t>
            </a:r>
            <a:r>
              <a:rPr lang="es-ES" sz="2000" b="1" i="0" u="none" strike="noStrike" cap="none" dirty="0">
                <a:solidFill>
                  <a:schemeClr val="dk1"/>
                </a:solidFill>
                <a:latin typeface="Calibri"/>
                <a:ea typeface="Calibri"/>
                <a:cs typeface="Calibri"/>
                <a:sym typeface="Calibri"/>
              </a:rPr>
              <a:t>EXTRA</a:t>
            </a:r>
            <a:r>
              <a:rPr lang="es-ES" sz="2000" b="1" dirty="0">
                <a:solidFill>
                  <a:schemeClr val="dk1"/>
                </a:solidFill>
                <a:latin typeface="Calibri"/>
                <a:ea typeface="Calibri"/>
                <a:cs typeface="Calibri"/>
                <a:sym typeface="Calibri"/>
              </a:rPr>
              <a:t>CCIÓN Y PROCESADO DE DATOS</a:t>
            </a:r>
            <a:r>
              <a:rPr lang="es-ES" sz="2000" b="1" i="0" u="none" strike="noStrike" cap="none" dirty="0">
                <a:solidFill>
                  <a:schemeClr val="dk1"/>
                </a:solidFill>
                <a:latin typeface="Calibri"/>
                <a:ea typeface="Calibri"/>
                <a:cs typeface="Calibri"/>
                <a:sym typeface="Calibri"/>
              </a:rPr>
              <a:t>.</a:t>
            </a:r>
            <a:br>
              <a:rPr lang="es-ES" sz="2000" b="1" i="0" u="none" strike="noStrike" cap="none" dirty="0">
                <a:solidFill>
                  <a:schemeClr val="dk1"/>
                </a:solidFill>
                <a:latin typeface="Calibri"/>
                <a:ea typeface="Calibri"/>
                <a:cs typeface="Calibri"/>
                <a:sym typeface="Calibri"/>
              </a:rPr>
            </a:br>
            <a:br>
              <a:rPr lang="es-ES" sz="2000" b="1" i="0" u="none" strike="noStrike" cap="none" dirty="0">
                <a:solidFill>
                  <a:schemeClr val="dk1"/>
                </a:solidFill>
                <a:latin typeface="Calibri"/>
                <a:ea typeface="Calibri"/>
                <a:cs typeface="Calibri"/>
                <a:sym typeface="Calibri"/>
              </a:rPr>
            </a:br>
            <a:endParaRPr lang="fi-FI" sz="2000" dirty="0"/>
          </a:p>
        </p:txBody>
      </p:sp>
      <p:sp>
        <p:nvSpPr>
          <p:cNvPr id="5" name="Slide Number Placeholder 4">
            <a:extLst>
              <a:ext uri="{FF2B5EF4-FFF2-40B4-BE49-F238E27FC236}">
                <a16:creationId xmlns:a16="http://schemas.microsoft.com/office/drawing/2014/main" id="{2B02A915-6281-9862-86D7-6797C66A471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35</a:t>
            </a:fld>
            <a:endParaRPr lang="es-ES"/>
          </a:p>
        </p:txBody>
      </p:sp>
      <p:sp>
        <p:nvSpPr>
          <p:cNvPr id="6" name="TextBox 5">
            <a:extLst>
              <a:ext uri="{FF2B5EF4-FFF2-40B4-BE49-F238E27FC236}">
                <a16:creationId xmlns:a16="http://schemas.microsoft.com/office/drawing/2014/main" id="{AE7F07A6-A933-1B31-DD55-2BC108693C89}"/>
              </a:ext>
            </a:extLst>
          </p:cNvPr>
          <p:cNvSpPr txBox="1"/>
          <p:nvPr/>
        </p:nvSpPr>
        <p:spPr>
          <a:xfrm>
            <a:off x="0" y="7101"/>
            <a:ext cx="9037468" cy="523220"/>
          </a:xfrm>
          <a:prstGeom prst="rect">
            <a:avLst/>
          </a:prstGeom>
          <a:noFill/>
        </p:spPr>
        <p:txBody>
          <a:bodyPr wrap="square">
            <a:spAutoFit/>
          </a:bodyPr>
          <a:lstStyle/>
          <a:p>
            <a:r>
              <a:rPr lang="es-ES" sz="1400" dirty="0">
                <a:solidFill>
                  <a:srgbClr val="000000"/>
                </a:solidFill>
                <a:effectLst/>
                <a:latin typeface="Calibri" panose="020F0502020204030204" pitchFamily="34" charset="0"/>
                <a:ea typeface="Calibri" panose="020F0502020204030204" pitchFamily="34" charset="0"/>
              </a:rPr>
              <a:t>Enfoque 2) Estudio de implicaciones de correlaciones de valores de </a:t>
            </a:r>
            <a:r>
              <a:rPr lang="es-ES" sz="1400" dirty="0" err="1">
                <a:solidFill>
                  <a:srgbClr val="000000"/>
                </a:solidFill>
                <a:effectLst/>
                <a:latin typeface="Calibri" panose="020F0502020204030204" pitchFamily="34" charset="0"/>
                <a:ea typeface="Calibri" panose="020F0502020204030204" pitchFamily="34" charset="0"/>
              </a:rPr>
              <a:t>Commodities</a:t>
            </a:r>
            <a:r>
              <a:rPr lang="es-ES" sz="1400" dirty="0">
                <a:solidFill>
                  <a:srgbClr val="000000"/>
                </a:solidFill>
                <a:effectLst/>
                <a:latin typeface="Calibri" panose="020F0502020204030204" pitchFamily="34" charset="0"/>
                <a:ea typeface="Calibri" panose="020F0502020204030204" pitchFamily="34" charset="0"/>
              </a:rPr>
              <a:t> en Grafos y de Correlación Mutua como bases para aplicar algoritmos de ML y NN sobre evolución de precios de las Materias Primas</a:t>
            </a:r>
            <a:endParaRPr lang="fi-FI" dirty="0"/>
          </a:p>
        </p:txBody>
      </p:sp>
      <p:pic>
        <p:nvPicPr>
          <p:cNvPr id="9" name="Imagen 22">
            <a:extLst>
              <a:ext uri="{FF2B5EF4-FFF2-40B4-BE49-F238E27FC236}">
                <a16:creationId xmlns:a16="http://schemas.microsoft.com/office/drawing/2014/main" id="{F39FACF4-7913-7F96-3A97-E789564D4A64}"/>
              </a:ext>
            </a:extLst>
          </p:cNvPr>
          <p:cNvPicPr>
            <a:picLocks noChangeAspect="1"/>
          </p:cNvPicPr>
          <p:nvPr/>
        </p:nvPicPr>
        <p:blipFill>
          <a:blip r:embed="rId2"/>
          <a:stretch>
            <a:fillRect/>
          </a:stretch>
        </p:blipFill>
        <p:spPr>
          <a:xfrm>
            <a:off x="106532" y="1209767"/>
            <a:ext cx="3201602" cy="2157274"/>
          </a:xfrm>
          <a:prstGeom prst="rect">
            <a:avLst/>
          </a:prstGeom>
        </p:spPr>
      </p:pic>
      <p:pic>
        <p:nvPicPr>
          <p:cNvPr id="10" name="Imagen 23">
            <a:extLst>
              <a:ext uri="{FF2B5EF4-FFF2-40B4-BE49-F238E27FC236}">
                <a16:creationId xmlns:a16="http://schemas.microsoft.com/office/drawing/2014/main" id="{0D1A7693-0B28-0EBD-45EB-B0ABFC576518}"/>
              </a:ext>
            </a:extLst>
          </p:cNvPr>
          <p:cNvPicPr>
            <a:picLocks noChangeAspect="1"/>
          </p:cNvPicPr>
          <p:nvPr/>
        </p:nvPicPr>
        <p:blipFill>
          <a:blip r:embed="rId3"/>
          <a:stretch>
            <a:fillRect/>
          </a:stretch>
        </p:blipFill>
        <p:spPr>
          <a:xfrm>
            <a:off x="3438585" y="1140869"/>
            <a:ext cx="1051498" cy="2288131"/>
          </a:xfrm>
          <a:prstGeom prst="rect">
            <a:avLst/>
          </a:prstGeom>
        </p:spPr>
      </p:pic>
      <p:pic>
        <p:nvPicPr>
          <p:cNvPr id="11" name="Imagen 24">
            <a:extLst>
              <a:ext uri="{FF2B5EF4-FFF2-40B4-BE49-F238E27FC236}">
                <a16:creationId xmlns:a16="http://schemas.microsoft.com/office/drawing/2014/main" id="{CA84700E-8F71-E259-39A1-BAE62394A42A}"/>
              </a:ext>
            </a:extLst>
          </p:cNvPr>
          <p:cNvPicPr>
            <a:picLocks noChangeAspect="1"/>
          </p:cNvPicPr>
          <p:nvPr/>
        </p:nvPicPr>
        <p:blipFill>
          <a:blip r:embed="rId4"/>
          <a:stretch>
            <a:fillRect/>
          </a:stretch>
        </p:blipFill>
        <p:spPr>
          <a:xfrm>
            <a:off x="106532" y="3738238"/>
            <a:ext cx="2981385" cy="2001263"/>
          </a:xfrm>
          <a:prstGeom prst="rect">
            <a:avLst/>
          </a:prstGeom>
        </p:spPr>
      </p:pic>
      <p:pic>
        <p:nvPicPr>
          <p:cNvPr id="12" name="Imagen 25">
            <a:extLst>
              <a:ext uri="{FF2B5EF4-FFF2-40B4-BE49-F238E27FC236}">
                <a16:creationId xmlns:a16="http://schemas.microsoft.com/office/drawing/2014/main" id="{21E1B34A-5742-B84D-5F47-359FC247240B}"/>
              </a:ext>
            </a:extLst>
          </p:cNvPr>
          <p:cNvPicPr>
            <a:picLocks noChangeAspect="1"/>
          </p:cNvPicPr>
          <p:nvPr/>
        </p:nvPicPr>
        <p:blipFill>
          <a:blip r:embed="rId5"/>
          <a:stretch>
            <a:fillRect/>
          </a:stretch>
        </p:blipFill>
        <p:spPr>
          <a:xfrm>
            <a:off x="3308134" y="3738238"/>
            <a:ext cx="1181949" cy="2563341"/>
          </a:xfrm>
          <a:prstGeom prst="rect">
            <a:avLst/>
          </a:prstGeom>
        </p:spPr>
      </p:pic>
      <p:sp>
        <p:nvSpPr>
          <p:cNvPr id="14" name="TextBox 13">
            <a:extLst>
              <a:ext uri="{FF2B5EF4-FFF2-40B4-BE49-F238E27FC236}">
                <a16:creationId xmlns:a16="http://schemas.microsoft.com/office/drawing/2014/main" id="{DC11B18F-3AB7-121E-8921-A03B79EF1A6A}"/>
              </a:ext>
            </a:extLst>
          </p:cNvPr>
          <p:cNvSpPr txBox="1"/>
          <p:nvPr/>
        </p:nvSpPr>
        <p:spPr>
          <a:xfrm>
            <a:off x="106532" y="850344"/>
            <a:ext cx="4580876" cy="307777"/>
          </a:xfrm>
          <a:prstGeom prst="rect">
            <a:avLst/>
          </a:prstGeom>
          <a:noFill/>
        </p:spPr>
        <p:txBody>
          <a:bodyPr wrap="square">
            <a:spAutoFit/>
          </a:bodyPr>
          <a:lstStyle/>
          <a:p>
            <a:r>
              <a:rPr lang="es-ES" sz="1400" b="1" i="0" u="none" strike="noStrike" cap="none" dirty="0">
                <a:solidFill>
                  <a:schemeClr val="dk1"/>
                </a:solidFill>
                <a:latin typeface="Calibri"/>
                <a:ea typeface="Calibri"/>
                <a:cs typeface="Calibri"/>
                <a:sym typeface="Calibri"/>
              </a:rPr>
              <a:t>Grafos con modelos de causalidad de </a:t>
            </a:r>
            <a:r>
              <a:rPr lang="es-ES" sz="1400" b="1" i="0" u="none" strike="noStrike" cap="none" dirty="0" err="1">
                <a:solidFill>
                  <a:schemeClr val="dk1"/>
                </a:solidFill>
                <a:latin typeface="Calibri"/>
                <a:ea typeface="Calibri"/>
                <a:cs typeface="Calibri"/>
                <a:sym typeface="Calibri"/>
              </a:rPr>
              <a:t>Granger</a:t>
            </a:r>
            <a:r>
              <a:rPr lang="es-ES" sz="1400" b="1" i="0" u="none" strike="noStrike" cap="none" dirty="0">
                <a:solidFill>
                  <a:schemeClr val="dk1"/>
                </a:solidFill>
                <a:latin typeface="Calibri"/>
                <a:ea typeface="Calibri"/>
                <a:cs typeface="Calibri"/>
                <a:sym typeface="Calibri"/>
              </a:rPr>
              <a:t> (Fase 2)</a:t>
            </a:r>
            <a:endParaRPr lang="fi-FI" dirty="0"/>
          </a:p>
        </p:txBody>
      </p:sp>
      <p:sp>
        <p:nvSpPr>
          <p:cNvPr id="16" name="TextBox 15">
            <a:extLst>
              <a:ext uri="{FF2B5EF4-FFF2-40B4-BE49-F238E27FC236}">
                <a16:creationId xmlns:a16="http://schemas.microsoft.com/office/drawing/2014/main" id="{6B92BBB9-6879-05E0-91A1-983F9A614AB3}"/>
              </a:ext>
            </a:extLst>
          </p:cNvPr>
          <p:cNvSpPr txBox="1"/>
          <p:nvPr/>
        </p:nvSpPr>
        <p:spPr>
          <a:xfrm>
            <a:off x="4887155" y="833092"/>
            <a:ext cx="4580876" cy="307777"/>
          </a:xfrm>
          <a:prstGeom prst="rect">
            <a:avLst/>
          </a:prstGeom>
          <a:noFill/>
        </p:spPr>
        <p:txBody>
          <a:bodyPr wrap="square">
            <a:spAutoFit/>
          </a:bodyPr>
          <a:lstStyle/>
          <a:p>
            <a:r>
              <a:rPr lang="es-ES" sz="1400" b="1" i="0" u="none" strike="noStrike" cap="none" dirty="0">
                <a:solidFill>
                  <a:schemeClr val="dk1"/>
                </a:solidFill>
                <a:latin typeface="Calibri"/>
                <a:ea typeface="Calibri"/>
                <a:cs typeface="Calibri"/>
                <a:sym typeface="Calibri"/>
              </a:rPr>
              <a:t>Información Mutua (Mutual </a:t>
            </a:r>
            <a:r>
              <a:rPr lang="es-ES" sz="1400" b="1" i="0" u="none" strike="noStrike" cap="none" dirty="0" err="1">
                <a:solidFill>
                  <a:schemeClr val="dk1"/>
                </a:solidFill>
                <a:latin typeface="Calibri"/>
                <a:ea typeface="Calibri"/>
                <a:cs typeface="Calibri"/>
                <a:sym typeface="Calibri"/>
              </a:rPr>
              <a:t>Information</a:t>
            </a:r>
            <a:r>
              <a:rPr lang="es-ES" sz="1400" b="1" i="0" u="none" strike="noStrike" cap="none" dirty="0">
                <a:solidFill>
                  <a:schemeClr val="dk1"/>
                </a:solidFill>
                <a:latin typeface="Calibri"/>
                <a:ea typeface="Calibri"/>
                <a:cs typeface="Calibri"/>
                <a:sym typeface="Calibri"/>
              </a:rPr>
              <a:t>) (Fase 2)</a:t>
            </a:r>
            <a:endParaRPr lang="fi-FI" dirty="0"/>
          </a:p>
        </p:txBody>
      </p:sp>
      <p:pic>
        <p:nvPicPr>
          <p:cNvPr id="17" name="Imagen 26">
            <a:extLst>
              <a:ext uri="{FF2B5EF4-FFF2-40B4-BE49-F238E27FC236}">
                <a16:creationId xmlns:a16="http://schemas.microsoft.com/office/drawing/2014/main" id="{84E7E6AB-14AD-6904-A7D4-7757D0A5182B}"/>
              </a:ext>
            </a:extLst>
          </p:cNvPr>
          <p:cNvPicPr>
            <a:picLocks noChangeAspect="1"/>
          </p:cNvPicPr>
          <p:nvPr/>
        </p:nvPicPr>
        <p:blipFill>
          <a:blip r:embed="rId6"/>
          <a:stretch>
            <a:fillRect/>
          </a:stretch>
        </p:blipFill>
        <p:spPr>
          <a:xfrm>
            <a:off x="4620534" y="1140869"/>
            <a:ext cx="4396105" cy="2197735"/>
          </a:xfrm>
          <a:prstGeom prst="rect">
            <a:avLst/>
          </a:prstGeom>
        </p:spPr>
      </p:pic>
      <p:pic>
        <p:nvPicPr>
          <p:cNvPr id="18" name="Imagen 27">
            <a:extLst>
              <a:ext uri="{FF2B5EF4-FFF2-40B4-BE49-F238E27FC236}">
                <a16:creationId xmlns:a16="http://schemas.microsoft.com/office/drawing/2014/main" id="{003A191A-6955-6F6F-5955-9B0BCA9F010B}"/>
              </a:ext>
            </a:extLst>
          </p:cNvPr>
          <p:cNvPicPr>
            <a:picLocks noChangeAspect="1"/>
          </p:cNvPicPr>
          <p:nvPr/>
        </p:nvPicPr>
        <p:blipFill>
          <a:blip r:embed="rId7"/>
          <a:stretch>
            <a:fillRect/>
          </a:stretch>
        </p:blipFill>
        <p:spPr>
          <a:xfrm>
            <a:off x="5051391" y="3845860"/>
            <a:ext cx="3484488" cy="1858798"/>
          </a:xfrm>
          <a:prstGeom prst="rect">
            <a:avLst/>
          </a:prstGeom>
        </p:spPr>
      </p:pic>
    </p:spTree>
    <p:extLst>
      <p:ext uri="{BB962C8B-B14F-4D97-AF65-F5344CB8AC3E}">
        <p14:creationId xmlns:p14="http://schemas.microsoft.com/office/powerpoint/2010/main" val="3506897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505B-F64C-212C-16AD-FB0BAD337F3F}"/>
              </a:ext>
            </a:extLst>
          </p:cNvPr>
          <p:cNvSpPr>
            <a:spLocks noGrp="1"/>
          </p:cNvSpPr>
          <p:nvPr>
            <p:ph type="title"/>
          </p:nvPr>
        </p:nvSpPr>
        <p:spPr>
          <a:xfrm>
            <a:off x="457200" y="533400"/>
            <a:ext cx="8229600" cy="744984"/>
          </a:xfrm>
        </p:spPr>
        <p:txBody>
          <a:bodyPr>
            <a:noAutofit/>
          </a:bodyPr>
          <a:lstStyle/>
          <a:p>
            <a:br>
              <a:rPr lang="es-ES" sz="2000" b="1" i="0" u="none" strike="noStrike" cap="none" dirty="0">
                <a:solidFill>
                  <a:schemeClr val="dk1"/>
                </a:solidFill>
                <a:latin typeface="Calibri"/>
                <a:ea typeface="Calibri"/>
                <a:cs typeface="Calibri"/>
                <a:sym typeface="Calibri"/>
              </a:rPr>
            </a:br>
            <a:r>
              <a:rPr lang="es-ES" sz="2000" b="1" dirty="0">
                <a:solidFill>
                  <a:srgbClr val="4F81BD"/>
                </a:solidFill>
                <a:latin typeface="Calibri"/>
                <a:ea typeface="Calibri"/>
                <a:cs typeface="Calibri"/>
                <a:sym typeface="Calibri"/>
              </a:rPr>
              <a:t>2</a:t>
            </a:r>
            <a:r>
              <a:rPr lang="es-ES" sz="2000" b="1" i="0" u="none" strike="noStrike" cap="none" dirty="0">
                <a:solidFill>
                  <a:srgbClr val="4F81BD"/>
                </a:solidFill>
                <a:latin typeface="Calibri"/>
                <a:ea typeface="Calibri"/>
                <a:cs typeface="Calibri"/>
                <a:sym typeface="Calibri"/>
              </a:rPr>
              <a:t>.3.- </a:t>
            </a:r>
            <a:r>
              <a:rPr lang="es-ES" sz="2000" b="1" dirty="0">
                <a:solidFill>
                  <a:schemeClr val="dk1"/>
                </a:solidFill>
                <a:latin typeface="Calibri"/>
                <a:ea typeface="Calibri"/>
                <a:cs typeface="Calibri"/>
                <a:sym typeface="Calibri"/>
              </a:rPr>
              <a:t>PROCEDIMIENTOS Y MODELOS</a:t>
            </a:r>
            <a:r>
              <a:rPr lang="es-ES" sz="2000" b="1" i="0" u="none" strike="noStrike" cap="none" dirty="0">
                <a:solidFill>
                  <a:schemeClr val="dk1"/>
                </a:solidFill>
                <a:latin typeface="Calibri"/>
                <a:ea typeface="Calibri"/>
                <a:cs typeface="Calibri"/>
                <a:sym typeface="Calibri"/>
              </a:rPr>
              <a:t>.</a:t>
            </a:r>
            <a:br>
              <a:rPr lang="es-ES" sz="2000" dirty="0"/>
            </a:br>
            <a:r>
              <a:rPr lang="es-ES" sz="2000" dirty="0"/>
              <a:t>2.3.1 </a:t>
            </a:r>
            <a:r>
              <a:rPr lang="es-ES" sz="2000" dirty="0" err="1"/>
              <a:t>Autokeras</a:t>
            </a:r>
            <a:r>
              <a:rPr lang="es-ES" sz="2000" dirty="0"/>
              <a:t> </a:t>
            </a:r>
            <a:r>
              <a:rPr lang="es-ES" sz="2000" dirty="0" err="1"/>
              <a:t>StructuredDataRegress</a:t>
            </a:r>
            <a:r>
              <a:rPr lang="es-ES" sz="2000" dirty="0"/>
              <a:t> (Fase 2)</a:t>
            </a:r>
            <a:br>
              <a:rPr lang="es-ES" sz="2000" b="1" i="0" u="none" strike="noStrike" cap="none" dirty="0">
                <a:solidFill>
                  <a:schemeClr val="dk1"/>
                </a:solidFill>
                <a:latin typeface="Calibri"/>
                <a:ea typeface="Calibri"/>
                <a:cs typeface="Calibri"/>
                <a:sym typeface="Calibri"/>
              </a:rPr>
            </a:br>
            <a:endParaRPr lang="fi-FI" sz="2000" dirty="0"/>
          </a:p>
        </p:txBody>
      </p:sp>
      <p:sp>
        <p:nvSpPr>
          <p:cNvPr id="5" name="Slide Number Placeholder 4">
            <a:extLst>
              <a:ext uri="{FF2B5EF4-FFF2-40B4-BE49-F238E27FC236}">
                <a16:creationId xmlns:a16="http://schemas.microsoft.com/office/drawing/2014/main" id="{2B02A915-6281-9862-86D7-6797C66A471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36</a:t>
            </a:fld>
            <a:endParaRPr lang="es-ES"/>
          </a:p>
        </p:txBody>
      </p:sp>
      <p:sp>
        <p:nvSpPr>
          <p:cNvPr id="6" name="TextBox 5">
            <a:extLst>
              <a:ext uri="{FF2B5EF4-FFF2-40B4-BE49-F238E27FC236}">
                <a16:creationId xmlns:a16="http://schemas.microsoft.com/office/drawing/2014/main" id="{AE7F07A6-A933-1B31-DD55-2BC108693C89}"/>
              </a:ext>
            </a:extLst>
          </p:cNvPr>
          <p:cNvSpPr txBox="1"/>
          <p:nvPr/>
        </p:nvSpPr>
        <p:spPr>
          <a:xfrm>
            <a:off x="0" y="7101"/>
            <a:ext cx="9037468" cy="523220"/>
          </a:xfrm>
          <a:prstGeom prst="rect">
            <a:avLst/>
          </a:prstGeom>
          <a:noFill/>
        </p:spPr>
        <p:txBody>
          <a:bodyPr wrap="square">
            <a:spAutoFit/>
          </a:bodyPr>
          <a:lstStyle/>
          <a:p>
            <a:r>
              <a:rPr lang="es-ES" sz="1400" dirty="0">
                <a:solidFill>
                  <a:srgbClr val="000000"/>
                </a:solidFill>
                <a:effectLst/>
                <a:latin typeface="Calibri" panose="020F0502020204030204" pitchFamily="34" charset="0"/>
                <a:ea typeface="Calibri" panose="020F0502020204030204" pitchFamily="34" charset="0"/>
              </a:rPr>
              <a:t>Enfoque 2) Estudio de implicaciones de correlaciones de valores de </a:t>
            </a:r>
            <a:r>
              <a:rPr lang="es-ES" sz="1400" dirty="0" err="1">
                <a:solidFill>
                  <a:srgbClr val="000000"/>
                </a:solidFill>
                <a:effectLst/>
                <a:latin typeface="Calibri" panose="020F0502020204030204" pitchFamily="34" charset="0"/>
                <a:ea typeface="Calibri" panose="020F0502020204030204" pitchFamily="34" charset="0"/>
              </a:rPr>
              <a:t>Commodities</a:t>
            </a:r>
            <a:r>
              <a:rPr lang="es-ES" sz="1400" dirty="0">
                <a:solidFill>
                  <a:srgbClr val="000000"/>
                </a:solidFill>
                <a:effectLst/>
                <a:latin typeface="Calibri" panose="020F0502020204030204" pitchFamily="34" charset="0"/>
                <a:ea typeface="Calibri" panose="020F0502020204030204" pitchFamily="34" charset="0"/>
              </a:rPr>
              <a:t> en Grafos y de Correlación Mutua como bases para aplicar algoritmos de ML y NN sobre evolución de precios de las Materias Primas</a:t>
            </a:r>
            <a:endParaRPr lang="fi-FI" dirty="0"/>
          </a:p>
        </p:txBody>
      </p:sp>
      <p:pic>
        <p:nvPicPr>
          <p:cNvPr id="11" name="Imagen 30">
            <a:extLst>
              <a:ext uri="{FF2B5EF4-FFF2-40B4-BE49-F238E27FC236}">
                <a16:creationId xmlns:a16="http://schemas.microsoft.com/office/drawing/2014/main" id="{3CBAF372-5174-69E5-A0C3-97B7D490A895}"/>
              </a:ext>
            </a:extLst>
          </p:cNvPr>
          <p:cNvPicPr>
            <a:picLocks noChangeAspect="1"/>
          </p:cNvPicPr>
          <p:nvPr/>
        </p:nvPicPr>
        <p:blipFill>
          <a:blip r:embed="rId2"/>
          <a:stretch>
            <a:fillRect/>
          </a:stretch>
        </p:blipFill>
        <p:spPr>
          <a:xfrm>
            <a:off x="175334" y="1278384"/>
            <a:ext cx="3357979" cy="876315"/>
          </a:xfrm>
          <a:prstGeom prst="rect">
            <a:avLst/>
          </a:prstGeom>
        </p:spPr>
      </p:pic>
      <p:pic>
        <p:nvPicPr>
          <p:cNvPr id="12" name="Imagen 28">
            <a:extLst>
              <a:ext uri="{FF2B5EF4-FFF2-40B4-BE49-F238E27FC236}">
                <a16:creationId xmlns:a16="http://schemas.microsoft.com/office/drawing/2014/main" id="{1BE9EF2F-91D6-400F-70C7-0E7639696F43}"/>
              </a:ext>
            </a:extLst>
          </p:cNvPr>
          <p:cNvPicPr>
            <a:picLocks noChangeAspect="1"/>
          </p:cNvPicPr>
          <p:nvPr/>
        </p:nvPicPr>
        <p:blipFill>
          <a:blip r:embed="rId3"/>
          <a:stretch>
            <a:fillRect/>
          </a:stretch>
        </p:blipFill>
        <p:spPr>
          <a:xfrm>
            <a:off x="175334" y="2327040"/>
            <a:ext cx="3357979" cy="1929728"/>
          </a:xfrm>
          <a:prstGeom prst="rect">
            <a:avLst/>
          </a:prstGeom>
        </p:spPr>
      </p:pic>
      <p:pic>
        <p:nvPicPr>
          <p:cNvPr id="13" name="Imagen 29">
            <a:extLst>
              <a:ext uri="{FF2B5EF4-FFF2-40B4-BE49-F238E27FC236}">
                <a16:creationId xmlns:a16="http://schemas.microsoft.com/office/drawing/2014/main" id="{887BFD75-00C1-C8EF-F793-E578713B797D}"/>
              </a:ext>
            </a:extLst>
          </p:cNvPr>
          <p:cNvPicPr>
            <a:picLocks noChangeAspect="1"/>
          </p:cNvPicPr>
          <p:nvPr/>
        </p:nvPicPr>
        <p:blipFill>
          <a:blip r:embed="rId4"/>
          <a:stretch>
            <a:fillRect/>
          </a:stretch>
        </p:blipFill>
        <p:spPr>
          <a:xfrm>
            <a:off x="5950258" y="840300"/>
            <a:ext cx="2911876" cy="1506613"/>
          </a:xfrm>
          <a:prstGeom prst="rect">
            <a:avLst/>
          </a:prstGeom>
        </p:spPr>
      </p:pic>
      <p:pic>
        <p:nvPicPr>
          <p:cNvPr id="14" name="Imagen 31">
            <a:extLst>
              <a:ext uri="{FF2B5EF4-FFF2-40B4-BE49-F238E27FC236}">
                <a16:creationId xmlns:a16="http://schemas.microsoft.com/office/drawing/2014/main" id="{7007A60B-ABAE-BDCF-BB23-45805305CE75}"/>
              </a:ext>
            </a:extLst>
          </p:cNvPr>
          <p:cNvPicPr>
            <a:picLocks noChangeAspect="1"/>
          </p:cNvPicPr>
          <p:nvPr/>
        </p:nvPicPr>
        <p:blipFill>
          <a:blip r:embed="rId5"/>
          <a:stretch>
            <a:fillRect/>
          </a:stretch>
        </p:blipFill>
        <p:spPr>
          <a:xfrm>
            <a:off x="3906176" y="2447035"/>
            <a:ext cx="3238107" cy="1689737"/>
          </a:xfrm>
          <a:prstGeom prst="rect">
            <a:avLst/>
          </a:prstGeom>
        </p:spPr>
      </p:pic>
      <p:pic>
        <p:nvPicPr>
          <p:cNvPr id="15" name="Imagen 238">
            <a:extLst>
              <a:ext uri="{FF2B5EF4-FFF2-40B4-BE49-F238E27FC236}">
                <a16:creationId xmlns:a16="http://schemas.microsoft.com/office/drawing/2014/main" id="{729B1316-38E8-96DE-3AC4-B179B44F5F6E}"/>
              </a:ext>
            </a:extLst>
          </p:cNvPr>
          <p:cNvPicPr>
            <a:picLocks noChangeAspect="1"/>
          </p:cNvPicPr>
          <p:nvPr/>
        </p:nvPicPr>
        <p:blipFill>
          <a:blip r:embed="rId6"/>
          <a:stretch>
            <a:fillRect/>
          </a:stretch>
        </p:blipFill>
        <p:spPr>
          <a:xfrm>
            <a:off x="175334" y="4371859"/>
            <a:ext cx="3890639" cy="2055909"/>
          </a:xfrm>
          <a:prstGeom prst="rect">
            <a:avLst/>
          </a:prstGeom>
        </p:spPr>
      </p:pic>
      <p:pic>
        <p:nvPicPr>
          <p:cNvPr id="16" name="Imagen 240">
            <a:extLst>
              <a:ext uri="{FF2B5EF4-FFF2-40B4-BE49-F238E27FC236}">
                <a16:creationId xmlns:a16="http://schemas.microsoft.com/office/drawing/2014/main" id="{DB5012E0-FBA2-78D3-E200-B3F433075741}"/>
              </a:ext>
            </a:extLst>
          </p:cNvPr>
          <p:cNvPicPr>
            <a:picLocks noChangeAspect="1"/>
          </p:cNvPicPr>
          <p:nvPr/>
        </p:nvPicPr>
        <p:blipFill>
          <a:blip r:embed="rId7"/>
          <a:stretch>
            <a:fillRect/>
          </a:stretch>
        </p:blipFill>
        <p:spPr>
          <a:xfrm>
            <a:off x="4572000" y="4337016"/>
            <a:ext cx="3819289" cy="1987584"/>
          </a:xfrm>
          <a:prstGeom prst="rect">
            <a:avLst/>
          </a:prstGeom>
        </p:spPr>
      </p:pic>
    </p:spTree>
    <p:extLst>
      <p:ext uri="{BB962C8B-B14F-4D97-AF65-F5344CB8AC3E}">
        <p14:creationId xmlns:p14="http://schemas.microsoft.com/office/powerpoint/2010/main" val="721986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505B-F64C-212C-16AD-FB0BAD337F3F}"/>
              </a:ext>
            </a:extLst>
          </p:cNvPr>
          <p:cNvSpPr>
            <a:spLocks noGrp="1"/>
          </p:cNvSpPr>
          <p:nvPr>
            <p:ph type="title"/>
          </p:nvPr>
        </p:nvSpPr>
        <p:spPr>
          <a:xfrm>
            <a:off x="457200" y="533400"/>
            <a:ext cx="8229600" cy="744984"/>
          </a:xfrm>
        </p:spPr>
        <p:txBody>
          <a:bodyPr>
            <a:noAutofit/>
          </a:bodyPr>
          <a:lstStyle/>
          <a:p>
            <a:br>
              <a:rPr lang="es-ES" sz="2000" b="1" i="0" u="none" strike="noStrike" cap="none" dirty="0">
                <a:solidFill>
                  <a:schemeClr val="dk1"/>
                </a:solidFill>
                <a:latin typeface="Calibri"/>
                <a:ea typeface="Calibri"/>
                <a:cs typeface="Calibri"/>
                <a:sym typeface="Calibri"/>
              </a:rPr>
            </a:br>
            <a:r>
              <a:rPr lang="es-ES" sz="2000" b="1" dirty="0">
                <a:solidFill>
                  <a:srgbClr val="4F81BD"/>
                </a:solidFill>
                <a:latin typeface="Calibri"/>
                <a:ea typeface="Calibri"/>
                <a:cs typeface="Calibri"/>
                <a:sym typeface="Calibri"/>
              </a:rPr>
              <a:t>2</a:t>
            </a:r>
            <a:r>
              <a:rPr lang="es-ES" sz="2000" b="1" i="0" u="none" strike="noStrike" cap="none" dirty="0">
                <a:solidFill>
                  <a:srgbClr val="4F81BD"/>
                </a:solidFill>
                <a:latin typeface="Calibri"/>
                <a:ea typeface="Calibri"/>
                <a:cs typeface="Calibri"/>
                <a:sym typeface="Calibri"/>
              </a:rPr>
              <a:t>.3.- </a:t>
            </a:r>
            <a:r>
              <a:rPr lang="es-ES" sz="2000" b="1" dirty="0">
                <a:solidFill>
                  <a:schemeClr val="dk1"/>
                </a:solidFill>
                <a:latin typeface="Calibri"/>
                <a:ea typeface="Calibri"/>
                <a:cs typeface="Calibri"/>
                <a:sym typeface="Calibri"/>
              </a:rPr>
              <a:t>PROCEDIMIENTOS Y MODELOS</a:t>
            </a:r>
            <a:r>
              <a:rPr lang="es-ES" sz="2000" b="1" i="0" u="none" strike="noStrike" cap="none" dirty="0">
                <a:solidFill>
                  <a:schemeClr val="dk1"/>
                </a:solidFill>
                <a:latin typeface="Calibri"/>
                <a:ea typeface="Calibri"/>
                <a:cs typeface="Calibri"/>
                <a:sym typeface="Calibri"/>
              </a:rPr>
              <a:t>.</a:t>
            </a:r>
            <a:br>
              <a:rPr lang="es-ES" sz="2000" dirty="0"/>
            </a:br>
            <a:br>
              <a:rPr lang="es-ES" sz="2000" b="1" i="0" u="none" strike="noStrike" cap="none" dirty="0">
                <a:solidFill>
                  <a:schemeClr val="dk1"/>
                </a:solidFill>
                <a:latin typeface="Calibri"/>
                <a:ea typeface="Calibri"/>
                <a:cs typeface="Calibri"/>
                <a:sym typeface="Calibri"/>
              </a:rPr>
            </a:br>
            <a:endParaRPr lang="fi-FI" sz="2000" dirty="0"/>
          </a:p>
        </p:txBody>
      </p:sp>
      <p:sp>
        <p:nvSpPr>
          <p:cNvPr id="5" name="Slide Number Placeholder 4">
            <a:extLst>
              <a:ext uri="{FF2B5EF4-FFF2-40B4-BE49-F238E27FC236}">
                <a16:creationId xmlns:a16="http://schemas.microsoft.com/office/drawing/2014/main" id="{2B02A915-6281-9862-86D7-6797C66A471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37</a:t>
            </a:fld>
            <a:endParaRPr lang="es-ES"/>
          </a:p>
        </p:txBody>
      </p:sp>
      <p:sp>
        <p:nvSpPr>
          <p:cNvPr id="6" name="TextBox 5">
            <a:extLst>
              <a:ext uri="{FF2B5EF4-FFF2-40B4-BE49-F238E27FC236}">
                <a16:creationId xmlns:a16="http://schemas.microsoft.com/office/drawing/2014/main" id="{AE7F07A6-A933-1B31-DD55-2BC108693C89}"/>
              </a:ext>
            </a:extLst>
          </p:cNvPr>
          <p:cNvSpPr txBox="1"/>
          <p:nvPr/>
        </p:nvSpPr>
        <p:spPr>
          <a:xfrm>
            <a:off x="0" y="7101"/>
            <a:ext cx="9037468" cy="523220"/>
          </a:xfrm>
          <a:prstGeom prst="rect">
            <a:avLst/>
          </a:prstGeom>
          <a:noFill/>
        </p:spPr>
        <p:txBody>
          <a:bodyPr wrap="square">
            <a:spAutoFit/>
          </a:bodyPr>
          <a:lstStyle/>
          <a:p>
            <a:r>
              <a:rPr lang="es-ES" sz="1400" dirty="0">
                <a:solidFill>
                  <a:srgbClr val="000000"/>
                </a:solidFill>
                <a:effectLst/>
                <a:latin typeface="Calibri" panose="020F0502020204030204" pitchFamily="34" charset="0"/>
                <a:ea typeface="Calibri" panose="020F0502020204030204" pitchFamily="34" charset="0"/>
              </a:rPr>
              <a:t>Enfoque 2) Estudio de implicaciones de correlaciones de valores de </a:t>
            </a:r>
            <a:r>
              <a:rPr lang="es-ES" sz="1400" dirty="0" err="1">
                <a:solidFill>
                  <a:srgbClr val="000000"/>
                </a:solidFill>
                <a:effectLst/>
                <a:latin typeface="Calibri" panose="020F0502020204030204" pitchFamily="34" charset="0"/>
                <a:ea typeface="Calibri" panose="020F0502020204030204" pitchFamily="34" charset="0"/>
              </a:rPr>
              <a:t>Commodities</a:t>
            </a:r>
            <a:r>
              <a:rPr lang="es-ES" sz="1400" dirty="0">
                <a:solidFill>
                  <a:srgbClr val="000000"/>
                </a:solidFill>
                <a:effectLst/>
                <a:latin typeface="Calibri" panose="020F0502020204030204" pitchFamily="34" charset="0"/>
                <a:ea typeface="Calibri" panose="020F0502020204030204" pitchFamily="34" charset="0"/>
              </a:rPr>
              <a:t> en Grafos y de Correlación Mutua como bases para aplicar algoritmos de ML y NN sobre evolución de precios de las Materias Primas</a:t>
            </a:r>
            <a:endParaRPr lang="fi-FI" dirty="0"/>
          </a:p>
        </p:txBody>
      </p:sp>
      <p:sp>
        <p:nvSpPr>
          <p:cNvPr id="8" name="TextBox 7">
            <a:extLst>
              <a:ext uri="{FF2B5EF4-FFF2-40B4-BE49-F238E27FC236}">
                <a16:creationId xmlns:a16="http://schemas.microsoft.com/office/drawing/2014/main" id="{DBCE9753-1728-61E5-E52E-44B43A3C0658}"/>
              </a:ext>
            </a:extLst>
          </p:cNvPr>
          <p:cNvSpPr txBox="1"/>
          <p:nvPr/>
        </p:nvSpPr>
        <p:spPr>
          <a:xfrm>
            <a:off x="106532" y="970607"/>
            <a:ext cx="4580876" cy="307777"/>
          </a:xfrm>
          <a:prstGeom prst="rect">
            <a:avLst/>
          </a:prstGeom>
          <a:noFill/>
        </p:spPr>
        <p:txBody>
          <a:bodyPr wrap="square">
            <a:spAutoFit/>
          </a:bodyPr>
          <a:lstStyle/>
          <a:p>
            <a:r>
              <a:rPr lang="es-ES" sz="1400" dirty="0"/>
              <a:t>2.3.2 </a:t>
            </a:r>
            <a:r>
              <a:rPr lang="fi-FI" dirty="0"/>
              <a:t>Autokeras ImageRegressor (Fase 3)</a:t>
            </a:r>
          </a:p>
        </p:txBody>
      </p:sp>
      <p:pic>
        <p:nvPicPr>
          <p:cNvPr id="9" name="Imagen 245">
            <a:extLst>
              <a:ext uri="{FF2B5EF4-FFF2-40B4-BE49-F238E27FC236}">
                <a16:creationId xmlns:a16="http://schemas.microsoft.com/office/drawing/2014/main" id="{DB3B7596-42C5-EBF6-1661-85C5B23D115A}"/>
              </a:ext>
            </a:extLst>
          </p:cNvPr>
          <p:cNvPicPr>
            <a:picLocks noChangeAspect="1"/>
          </p:cNvPicPr>
          <p:nvPr/>
        </p:nvPicPr>
        <p:blipFill>
          <a:blip r:embed="rId2"/>
          <a:stretch>
            <a:fillRect/>
          </a:stretch>
        </p:blipFill>
        <p:spPr>
          <a:xfrm>
            <a:off x="106532" y="1278384"/>
            <a:ext cx="3914775" cy="2549525"/>
          </a:xfrm>
          <a:prstGeom prst="rect">
            <a:avLst/>
          </a:prstGeom>
        </p:spPr>
      </p:pic>
      <p:sp>
        <p:nvSpPr>
          <p:cNvPr id="11" name="TextBox 10">
            <a:extLst>
              <a:ext uri="{FF2B5EF4-FFF2-40B4-BE49-F238E27FC236}">
                <a16:creationId xmlns:a16="http://schemas.microsoft.com/office/drawing/2014/main" id="{E4807C1F-C0D3-2573-2D62-C3C8131C9C37}"/>
              </a:ext>
            </a:extLst>
          </p:cNvPr>
          <p:cNvSpPr txBox="1"/>
          <p:nvPr/>
        </p:nvSpPr>
        <p:spPr>
          <a:xfrm>
            <a:off x="106532" y="3981797"/>
            <a:ext cx="4580876" cy="307777"/>
          </a:xfrm>
          <a:prstGeom prst="rect">
            <a:avLst/>
          </a:prstGeom>
          <a:noFill/>
        </p:spPr>
        <p:txBody>
          <a:bodyPr wrap="square">
            <a:spAutoFit/>
          </a:bodyPr>
          <a:lstStyle/>
          <a:p>
            <a:r>
              <a:rPr lang="es-ES" sz="1400" dirty="0"/>
              <a:t>2.3.4 </a:t>
            </a:r>
            <a:r>
              <a:rPr lang="fi-FI" dirty="0"/>
              <a:t>Autokeras TimeseriesForecaste (Fase 4)</a:t>
            </a:r>
          </a:p>
        </p:txBody>
      </p:sp>
      <p:pic>
        <p:nvPicPr>
          <p:cNvPr id="12" name="Imagen 246">
            <a:extLst>
              <a:ext uri="{FF2B5EF4-FFF2-40B4-BE49-F238E27FC236}">
                <a16:creationId xmlns:a16="http://schemas.microsoft.com/office/drawing/2014/main" id="{CE267F00-14C3-71CB-9C93-B302F76F1BE4}"/>
              </a:ext>
            </a:extLst>
          </p:cNvPr>
          <p:cNvPicPr>
            <a:picLocks noChangeAspect="1"/>
          </p:cNvPicPr>
          <p:nvPr/>
        </p:nvPicPr>
        <p:blipFill>
          <a:blip r:embed="rId3"/>
          <a:stretch>
            <a:fillRect/>
          </a:stretch>
        </p:blipFill>
        <p:spPr>
          <a:xfrm>
            <a:off x="106532" y="4402974"/>
            <a:ext cx="3781425" cy="2447925"/>
          </a:xfrm>
          <a:prstGeom prst="rect">
            <a:avLst/>
          </a:prstGeom>
        </p:spPr>
      </p:pic>
      <p:sp>
        <p:nvSpPr>
          <p:cNvPr id="14" name="TextBox 13">
            <a:extLst>
              <a:ext uri="{FF2B5EF4-FFF2-40B4-BE49-F238E27FC236}">
                <a16:creationId xmlns:a16="http://schemas.microsoft.com/office/drawing/2014/main" id="{68FC449F-C0FB-EE0B-C3B3-8D779B75B408}"/>
              </a:ext>
            </a:extLst>
          </p:cNvPr>
          <p:cNvSpPr txBox="1"/>
          <p:nvPr/>
        </p:nvSpPr>
        <p:spPr>
          <a:xfrm>
            <a:off x="4021307" y="1554754"/>
            <a:ext cx="4580876" cy="4170181"/>
          </a:xfrm>
          <a:prstGeom prst="rect">
            <a:avLst/>
          </a:prstGeom>
          <a:noFill/>
        </p:spPr>
        <p:txBody>
          <a:bodyPr wrap="square">
            <a:spAutoFit/>
          </a:bodyPr>
          <a:lstStyle/>
          <a:p>
            <a:pPr marL="228600">
              <a:lnSpc>
                <a:spcPct val="115000"/>
              </a:lnSpc>
              <a:spcAft>
                <a:spcPts val="1000"/>
              </a:spcAft>
            </a:pPr>
            <a:r>
              <a:rPr lang="es-ES" sz="1400" dirty="0">
                <a:effectLst/>
                <a:latin typeface="Calibri" panose="020F0502020204030204" pitchFamily="34" charset="0"/>
                <a:ea typeface="Calibri" panose="020F0502020204030204" pitchFamily="34" charset="0"/>
              </a:rPr>
              <a:t>Punto 31 crea los modelos con </a:t>
            </a:r>
            <a:r>
              <a:rPr lang="es-ES" sz="1400" dirty="0" err="1">
                <a:effectLst/>
                <a:latin typeface="Calibri" panose="020F0502020204030204" pitchFamily="34" charset="0"/>
                <a:ea typeface="Calibri" panose="020F0502020204030204" pitchFamily="34" charset="0"/>
              </a:rPr>
              <a:t>Autokeras</a:t>
            </a:r>
            <a:r>
              <a:rPr lang="es-ES" sz="1400" dirty="0">
                <a:effectLst/>
                <a:latin typeface="Calibri" panose="020F0502020204030204" pitchFamily="34" charset="0"/>
                <a:ea typeface="Calibri" panose="020F0502020204030204" pitchFamily="34" charset="0"/>
              </a:rPr>
              <a:t> </a:t>
            </a:r>
            <a:r>
              <a:rPr lang="es-ES" sz="1400" dirty="0" err="1">
                <a:effectLst/>
                <a:latin typeface="Calibri" panose="020F0502020204030204" pitchFamily="34" charset="0"/>
                <a:ea typeface="Calibri" panose="020F0502020204030204" pitchFamily="34" charset="0"/>
              </a:rPr>
              <a:t>TimeseriesForecaster</a:t>
            </a:r>
            <a:r>
              <a:rPr lang="es-ES" sz="1400" dirty="0">
                <a:effectLst/>
                <a:latin typeface="Calibri" panose="020F0502020204030204" pitchFamily="34" charset="0"/>
                <a:ea typeface="Calibri" panose="020F0502020204030204" pitchFamily="34" charset="0"/>
              </a:rPr>
              <a:t>. Pero al intentar hacer el </a:t>
            </a:r>
            <a:r>
              <a:rPr lang="es-ES" sz="1400" dirty="0" err="1">
                <a:effectLst/>
                <a:latin typeface="Calibri" panose="020F0502020204030204" pitchFamily="34" charset="0"/>
                <a:ea typeface="Calibri" panose="020F0502020204030204" pitchFamily="34" charset="0"/>
              </a:rPr>
              <a:t>predict</a:t>
            </a:r>
            <a:r>
              <a:rPr lang="es-ES" sz="1400" dirty="0">
                <a:effectLst/>
                <a:latin typeface="Calibri" panose="020F0502020204030204" pitchFamily="34" charset="0"/>
                <a:ea typeface="Calibri" panose="020F0502020204030204" pitchFamily="34" charset="0"/>
              </a:rPr>
              <a:t> o hacer un nuevo </a:t>
            </a:r>
            <a:r>
              <a:rPr lang="es-ES" sz="1400" dirty="0" err="1">
                <a:effectLst/>
                <a:latin typeface="Calibri" panose="020F0502020204030204" pitchFamily="34" charset="0"/>
                <a:ea typeface="Calibri" panose="020F0502020204030204" pitchFamily="34" charset="0"/>
              </a:rPr>
              <a:t>fit</a:t>
            </a:r>
            <a:r>
              <a:rPr lang="es-ES" sz="1400" dirty="0">
                <a:effectLst/>
                <a:latin typeface="Calibri" panose="020F0502020204030204" pitchFamily="34" charset="0"/>
                <a:ea typeface="Calibri" panose="020F0502020204030204" pitchFamily="34" charset="0"/>
              </a:rPr>
              <a:t> con muchas más épocas, el programa me salta porque no se ve bien como se ha de rehacer los datos de la capa input de cada modelo. Se puede hacer un </a:t>
            </a:r>
            <a:r>
              <a:rPr lang="es-ES" sz="1400" dirty="0" err="1">
                <a:effectLst/>
                <a:latin typeface="Calibri" panose="020F0502020204030204" pitchFamily="34" charset="0"/>
                <a:ea typeface="Calibri" panose="020F0502020204030204" pitchFamily="34" charset="0"/>
              </a:rPr>
              <a:t>summary</a:t>
            </a:r>
            <a:r>
              <a:rPr lang="es-ES" sz="1400" dirty="0">
                <a:effectLst/>
                <a:latin typeface="Calibri" panose="020F0502020204030204" pitchFamily="34" charset="0"/>
                <a:ea typeface="Calibri" panose="020F0502020204030204" pitchFamily="34" charset="0"/>
              </a:rPr>
              <a:t> de cada modelo por materia prima y ver cómo ha de ser los datos de entrada en cada uno de los modelos y preparar esos valores de entrada. No obstante, lo hice así pero me seguía dando error. </a:t>
            </a:r>
            <a:endParaRPr lang="fi-FI" sz="1400" dirty="0">
              <a:effectLst/>
              <a:latin typeface="Calibri" panose="020F0502020204030204" pitchFamily="34" charset="0"/>
              <a:ea typeface="Calibri" panose="020F0502020204030204" pitchFamily="34" charset="0"/>
            </a:endParaRPr>
          </a:p>
          <a:p>
            <a:pPr marL="228600">
              <a:lnSpc>
                <a:spcPct val="115000"/>
              </a:lnSpc>
              <a:spcAft>
                <a:spcPts val="1000"/>
              </a:spcAft>
            </a:pPr>
            <a:r>
              <a:rPr lang="es-ES" sz="1400" dirty="0">
                <a:effectLst/>
                <a:latin typeface="Calibri" panose="020F0502020204030204" pitchFamily="34" charset="0"/>
                <a:ea typeface="Calibri" panose="020F0502020204030204" pitchFamily="34" charset="0"/>
              </a:rPr>
              <a:t>Así que me di por vencido de que debería tener un error base en mi planteamiento del TFM y decidí como último testeo para rechazar esta forma de trabajo para realizar mi TFM que se basaba en (</a:t>
            </a:r>
            <a:r>
              <a:rPr lang="es-ES" sz="1400" b="1" u="sng" dirty="0">
                <a:effectLst/>
                <a:latin typeface="Calibri" panose="020F0502020204030204" pitchFamily="34" charset="0"/>
                <a:ea typeface="Calibri" panose="020F0502020204030204" pitchFamily="34" charset="0"/>
              </a:rPr>
              <a:t>Grafos + Calculo de la causalidad de </a:t>
            </a:r>
            <a:r>
              <a:rPr lang="es-ES" sz="1400" b="1" u="sng" dirty="0" err="1">
                <a:effectLst/>
                <a:latin typeface="Calibri" panose="020F0502020204030204" pitchFamily="34" charset="0"/>
                <a:ea typeface="Calibri" panose="020F0502020204030204" pitchFamily="34" charset="0"/>
              </a:rPr>
              <a:t>Granger</a:t>
            </a:r>
            <a:r>
              <a:rPr lang="es-ES" sz="1400" b="1" u="sng" dirty="0">
                <a:effectLst/>
                <a:latin typeface="Calibri" panose="020F0502020204030204" pitchFamily="34" charset="0"/>
                <a:ea typeface="Calibri" panose="020F0502020204030204" pitchFamily="34" charset="0"/>
              </a:rPr>
              <a:t> + Mutual </a:t>
            </a:r>
            <a:r>
              <a:rPr lang="es-ES" sz="1400" b="1" u="sng" dirty="0" err="1">
                <a:effectLst/>
                <a:latin typeface="Calibri" panose="020F0502020204030204" pitchFamily="34" charset="0"/>
                <a:ea typeface="Calibri" panose="020F0502020204030204" pitchFamily="34" charset="0"/>
              </a:rPr>
              <a:t>Information</a:t>
            </a:r>
            <a:r>
              <a:rPr lang="es-ES" sz="1400" b="1" u="sng" dirty="0">
                <a:effectLst/>
                <a:latin typeface="Calibri" panose="020F0502020204030204" pitchFamily="34" charset="0"/>
                <a:ea typeface="Calibri" panose="020F0502020204030204" pitchFamily="34" charset="0"/>
              </a:rPr>
              <a:t> + modelos base pre creados por </a:t>
            </a:r>
            <a:r>
              <a:rPr lang="es-ES" sz="1400" b="1" u="sng" dirty="0" err="1">
                <a:effectLst/>
                <a:latin typeface="Calibri" panose="020F0502020204030204" pitchFamily="34" charset="0"/>
                <a:ea typeface="Calibri" panose="020F0502020204030204" pitchFamily="34" charset="0"/>
              </a:rPr>
              <a:t>Autokeras</a:t>
            </a:r>
            <a:r>
              <a:rPr lang="es-ES" sz="1400" dirty="0">
                <a:effectLst/>
                <a:latin typeface="Calibri" panose="020F0502020204030204" pitchFamily="34" charset="0"/>
                <a:ea typeface="Calibri" panose="020F0502020204030204" pitchFamily="34" charset="0"/>
              </a:rPr>
              <a:t>) hacer un último intento con el programa de la fase siguiente.</a:t>
            </a:r>
            <a:endParaRPr lang="fi-FI"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48439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505B-F64C-212C-16AD-FB0BAD337F3F}"/>
              </a:ext>
            </a:extLst>
          </p:cNvPr>
          <p:cNvSpPr>
            <a:spLocks noGrp="1"/>
          </p:cNvSpPr>
          <p:nvPr>
            <p:ph type="title"/>
          </p:nvPr>
        </p:nvSpPr>
        <p:spPr>
          <a:xfrm>
            <a:off x="457200" y="533400"/>
            <a:ext cx="8229600" cy="1322033"/>
          </a:xfrm>
        </p:spPr>
        <p:txBody>
          <a:bodyPr>
            <a:noAutofit/>
          </a:bodyPr>
          <a:lstStyle/>
          <a:p>
            <a:r>
              <a:rPr lang="es-ES" sz="2000" b="1" dirty="0">
                <a:solidFill>
                  <a:srgbClr val="4F81BD"/>
                </a:solidFill>
                <a:latin typeface="Calibri"/>
                <a:ea typeface="Calibri"/>
                <a:cs typeface="Calibri"/>
                <a:sym typeface="Calibri"/>
              </a:rPr>
              <a:t>2</a:t>
            </a:r>
            <a:r>
              <a:rPr lang="es-ES" sz="2000" b="1" i="0" u="none" strike="noStrike" cap="none" dirty="0">
                <a:solidFill>
                  <a:srgbClr val="4F81BD"/>
                </a:solidFill>
                <a:latin typeface="Calibri"/>
                <a:ea typeface="Calibri"/>
                <a:cs typeface="Calibri"/>
                <a:sym typeface="Calibri"/>
              </a:rPr>
              <a:t>.4.-</a:t>
            </a:r>
            <a:r>
              <a:rPr lang="es-ES" sz="2000" b="1" i="0" u="none" strike="noStrike" cap="none" dirty="0">
                <a:solidFill>
                  <a:schemeClr val="dk1"/>
                </a:solidFill>
                <a:latin typeface="Calibri"/>
                <a:ea typeface="Calibri"/>
                <a:cs typeface="Calibri"/>
                <a:sym typeface="Calibri"/>
              </a:rPr>
              <a:t> </a:t>
            </a:r>
            <a:r>
              <a:rPr lang="es-ES" sz="2000" b="1" dirty="0">
                <a:solidFill>
                  <a:schemeClr val="dk1"/>
                </a:solidFill>
                <a:latin typeface="Calibri"/>
                <a:ea typeface="Calibri"/>
                <a:cs typeface="Calibri"/>
                <a:sym typeface="Calibri"/>
              </a:rPr>
              <a:t>RESULTADOS </a:t>
            </a:r>
            <a:br>
              <a:rPr lang="es-ES" sz="2000" b="1" dirty="0">
                <a:solidFill>
                  <a:schemeClr val="dk1"/>
                </a:solidFill>
                <a:latin typeface="Calibri"/>
                <a:ea typeface="Calibri"/>
                <a:cs typeface="Calibri"/>
                <a:sym typeface="Calibri"/>
              </a:rPr>
            </a:br>
            <a:br>
              <a:rPr lang="es-ES" sz="2000" b="1" dirty="0">
                <a:solidFill>
                  <a:schemeClr val="dk1"/>
                </a:solidFill>
                <a:latin typeface="Calibri"/>
                <a:ea typeface="Calibri"/>
                <a:cs typeface="Calibri"/>
                <a:sym typeface="Calibri"/>
              </a:rPr>
            </a:br>
            <a:r>
              <a:rPr lang="es-ES" sz="2000" b="1" dirty="0">
                <a:solidFill>
                  <a:srgbClr val="4F81BD"/>
                </a:solidFill>
                <a:latin typeface="Calibri"/>
                <a:ea typeface="Calibri"/>
                <a:cs typeface="Calibri"/>
                <a:sym typeface="Calibri"/>
              </a:rPr>
              <a:t>2</a:t>
            </a:r>
            <a:r>
              <a:rPr lang="es-ES" sz="2000" b="1" i="0" u="none" strike="noStrike" cap="none" dirty="0">
                <a:solidFill>
                  <a:srgbClr val="4F81BD"/>
                </a:solidFill>
                <a:latin typeface="Calibri"/>
                <a:ea typeface="Calibri"/>
                <a:cs typeface="Calibri"/>
                <a:sym typeface="Calibri"/>
              </a:rPr>
              <a:t>.5.- </a:t>
            </a:r>
            <a:r>
              <a:rPr lang="es-ES" sz="2000" b="1" i="0" u="none" strike="noStrike" cap="none" dirty="0">
                <a:solidFill>
                  <a:schemeClr val="dk1"/>
                </a:solidFill>
                <a:latin typeface="Calibri"/>
                <a:ea typeface="Calibri"/>
                <a:cs typeface="Calibri"/>
                <a:sym typeface="Calibri"/>
              </a:rPr>
              <a:t>CONCLUSIONES</a:t>
            </a:r>
            <a:r>
              <a:rPr lang="es-ES" sz="2000" b="1" dirty="0">
                <a:solidFill>
                  <a:schemeClr val="dk1"/>
                </a:solidFill>
                <a:latin typeface="Calibri"/>
                <a:ea typeface="Calibri"/>
                <a:cs typeface="Calibri"/>
                <a:sym typeface="Calibri"/>
              </a:rPr>
              <a:t> y TRABAJO FUTURO</a:t>
            </a:r>
            <a:br>
              <a:rPr lang="es-ES" sz="2000" b="1" dirty="0">
                <a:solidFill>
                  <a:schemeClr val="dk1"/>
                </a:solidFill>
                <a:latin typeface="Calibri"/>
                <a:ea typeface="Calibri"/>
                <a:cs typeface="Calibri"/>
                <a:sym typeface="Calibri"/>
              </a:rPr>
            </a:br>
            <a:endParaRPr lang="fi-FI" sz="2000" dirty="0"/>
          </a:p>
        </p:txBody>
      </p:sp>
      <p:sp>
        <p:nvSpPr>
          <p:cNvPr id="5" name="Slide Number Placeholder 4">
            <a:extLst>
              <a:ext uri="{FF2B5EF4-FFF2-40B4-BE49-F238E27FC236}">
                <a16:creationId xmlns:a16="http://schemas.microsoft.com/office/drawing/2014/main" id="{2B02A915-6281-9862-86D7-6797C66A471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38</a:t>
            </a:fld>
            <a:endParaRPr lang="es-ES"/>
          </a:p>
        </p:txBody>
      </p:sp>
      <p:sp>
        <p:nvSpPr>
          <p:cNvPr id="6" name="TextBox 5">
            <a:extLst>
              <a:ext uri="{FF2B5EF4-FFF2-40B4-BE49-F238E27FC236}">
                <a16:creationId xmlns:a16="http://schemas.microsoft.com/office/drawing/2014/main" id="{AE7F07A6-A933-1B31-DD55-2BC108693C89}"/>
              </a:ext>
            </a:extLst>
          </p:cNvPr>
          <p:cNvSpPr txBox="1"/>
          <p:nvPr/>
        </p:nvSpPr>
        <p:spPr>
          <a:xfrm>
            <a:off x="0" y="7101"/>
            <a:ext cx="9037468" cy="523220"/>
          </a:xfrm>
          <a:prstGeom prst="rect">
            <a:avLst/>
          </a:prstGeom>
          <a:noFill/>
        </p:spPr>
        <p:txBody>
          <a:bodyPr wrap="square">
            <a:spAutoFit/>
          </a:bodyPr>
          <a:lstStyle/>
          <a:p>
            <a:r>
              <a:rPr lang="es-ES" sz="1400" dirty="0">
                <a:solidFill>
                  <a:srgbClr val="000000"/>
                </a:solidFill>
                <a:effectLst/>
                <a:latin typeface="Calibri" panose="020F0502020204030204" pitchFamily="34" charset="0"/>
                <a:ea typeface="Calibri" panose="020F0502020204030204" pitchFamily="34" charset="0"/>
              </a:rPr>
              <a:t>Enfoque 2) Estudio de implicaciones de correlaciones de valores de </a:t>
            </a:r>
            <a:r>
              <a:rPr lang="es-ES" sz="1400" dirty="0" err="1">
                <a:solidFill>
                  <a:srgbClr val="000000"/>
                </a:solidFill>
                <a:effectLst/>
                <a:latin typeface="Calibri" panose="020F0502020204030204" pitchFamily="34" charset="0"/>
                <a:ea typeface="Calibri" panose="020F0502020204030204" pitchFamily="34" charset="0"/>
              </a:rPr>
              <a:t>Commodities</a:t>
            </a:r>
            <a:r>
              <a:rPr lang="es-ES" sz="1400" dirty="0">
                <a:solidFill>
                  <a:srgbClr val="000000"/>
                </a:solidFill>
                <a:effectLst/>
                <a:latin typeface="Calibri" panose="020F0502020204030204" pitchFamily="34" charset="0"/>
                <a:ea typeface="Calibri" panose="020F0502020204030204" pitchFamily="34" charset="0"/>
              </a:rPr>
              <a:t> en Grafos y de Correlación Mutua como bases para aplicar algoritmos de ML y NN sobre evolución de precios de las Materias Primas</a:t>
            </a:r>
            <a:endParaRPr lang="fi-FI" dirty="0"/>
          </a:p>
        </p:txBody>
      </p:sp>
      <p:sp>
        <p:nvSpPr>
          <p:cNvPr id="4" name="TextBox 3">
            <a:extLst>
              <a:ext uri="{FF2B5EF4-FFF2-40B4-BE49-F238E27FC236}">
                <a16:creationId xmlns:a16="http://schemas.microsoft.com/office/drawing/2014/main" id="{0CDEB7D6-EE4E-EA85-DE4C-09F9B4911DCD}"/>
              </a:ext>
            </a:extLst>
          </p:cNvPr>
          <p:cNvSpPr txBox="1"/>
          <p:nvPr/>
        </p:nvSpPr>
        <p:spPr>
          <a:xfrm>
            <a:off x="97656" y="1717568"/>
            <a:ext cx="8797770" cy="3970318"/>
          </a:xfrm>
          <a:prstGeom prst="rect">
            <a:avLst/>
          </a:prstGeom>
          <a:noFill/>
        </p:spPr>
        <p:txBody>
          <a:bodyPr wrap="square">
            <a:spAutoFit/>
          </a:bodyPr>
          <a:lstStyle/>
          <a:p>
            <a:r>
              <a:rPr lang="fi-FI" dirty="0"/>
              <a:t>Sobre el estudio de Grafos con modelos Granger, no se vio que ayudara para nada el agrupamiento de determina para un limpiado de información para alimentar los algoritmos de aprendizaje.</a:t>
            </a:r>
          </a:p>
          <a:p>
            <a:r>
              <a:rPr lang="fi-FI" dirty="0"/>
              <a:t>Sobre, Información Mutua (Mutual Information) se ve que no se pudo llegar a determinar en que punto la información de Mutual Información saturaba dándonos a definir el umbral máximo de datos históricos a usar en los datos a alimentar los algoritmos de ML y NN.</a:t>
            </a:r>
          </a:p>
          <a:p>
            <a:r>
              <a:rPr lang="fi-FI" dirty="0"/>
              <a:t>Se usaron programas de regresión usando Autokeras StructuredDataRegressor (como modelo primario de capas densas). Resultados de aprendizaje no aceptables.</a:t>
            </a:r>
          </a:p>
          <a:p>
            <a:r>
              <a:rPr lang="fi-FI" dirty="0"/>
              <a:t>Se usaron programas de regresión usando Autokeras ImageRegressor (como modelo primario de capas convolucionales) y daba malos resultados.</a:t>
            </a:r>
          </a:p>
          <a:p>
            <a:r>
              <a:rPr lang="es-ES" dirty="0"/>
              <a:t>Se hizo programación de  </a:t>
            </a:r>
            <a:r>
              <a:rPr lang="es-ES" dirty="0" err="1"/>
              <a:t>Autokeras</a:t>
            </a:r>
            <a:r>
              <a:rPr lang="es-ES" dirty="0"/>
              <a:t> </a:t>
            </a:r>
            <a:r>
              <a:rPr lang="es-ES" dirty="0" err="1"/>
              <a:t>TimeseriesForecaste</a:t>
            </a:r>
            <a:r>
              <a:rPr lang="es-ES" dirty="0"/>
              <a:t> (usando redes LSTM o GRU); pero no se consiguió cuadrar la data para hacer correcta predica. Problemas en </a:t>
            </a:r>
            <a:r>
              <a:rPr lang="es-ES" dirty="0" err="1"/>
              <a:t>Autokeras</a:t>
            </a:r>
            <a:r>
              <a:rPr lang="es-ES" dirty="0"/>
              <a:t>.</a:t>
            </a:r>
            <a:r>
              <a:rPr lang="fi-FI" dirty="0"/>
              <a:t> </a:t>
            </a:r>
          </a:p>
          <a:p>
            <a:r>
              <a:rPr lang="fi-FI" dirty="0"/>
              <a:t>Se cogió la data y se aplicó la estructura de estudio propuesto por tensorflow para predecir data de series temporales. Las conclusiones de este estudio es que la data de precios no era suficiente para predecir de forma aceptable el precio futuro de las materias primas.</a:t>
            </a:r>
          </a:p>
          <a:p>
            <a:endParaRPr lang="es-ES" dirty="0"/>
          </a:p>
          <a:p>
            <a:r>
              <a:rPr lang="es-ES" dirty="0"/>
              <a:t>Así que la conclusión es que no se puede realmente "estimar" el precio futuro de las </a:t>
            </a:r>
            <a:r>
              <a:rPr lang="es-ES" dirty="0" err="1"/>
              <a:t>commodities</a:t>
            </a:r>
            <a:r>
              <a:rPr lang="es-ES" dirty="0"/>
              <a:t> aplicando solo los conceptos de Grafos + Calculo de la causalidad de </a:t>
            </a:r>
            <a:r>
              <a:rPr lang="es-ES" dirty="0" err="1"/>
              <a:t>Granger</a:t>
            </a:r>
            <a:r>
              <a:rPr lang="es-ES" dirty="0"/>
              <a:t> + Mutual </a:t>
            </a:r>
            <a:r>
              <a:rPr lang="es-ES" dirty="0" err="1"/>
              <a:t>Information</a:t>
            </a:r>
            <a:r>
              <a:rPr lang="es-ES" dirty="0"/>
              <a:t>.</a:t>
            </a:r>
            <a:endParaRPr lang="fi-FI" dirty="0"/>
          </a:p>
          <a:p>
            <a:endParaRPr lang="fi-FI" dirty="0"/>
          </a:p>
        </p:txBody>
      </p:sp>
    </p:spTree>
    <p:extLst>
      <p:ext uri="{BB962C8B-B14F-4D97-AF65-F5344CB8AC3E}">
        <p14:creationId xmlns:p14="http://schemas.microsoft.com/office/powerpoint/2010/main" val="2595256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83B41C-F7B6-1250-554C-7AD57E09FFF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39</a:t>
            </a:fld>
            <a:endParaRPr lang="es-ES"/>
          </a:p>
        </p:txBody>
      </p:sp>
      <p:sp>
        <p:nvSpPr>
          <p:cNvPr id="11" name="TextBox 10">
            <a:extLst>
              <a:ext uri="{FF2B5EF4-FFF2-40B4-BE49-F238E27FC236}">
                <a16:creationId xmlns:a16="http://schemas.microsoft.com/office/drawing/2014/main" id="{029DE0BE-BF06-F425-23FB-D95D4895A64A}"/>
              </a:ext>
            </a:extLst>
          </p:cNvPr>
          <p:cNvSpPr txBox="1"/>
          <p:nvPr/>
        </p:nvSpPr>
        <p:spPr>
          <a:xfrm>
            <a:off x="0" y="19052"/>
            <a:ext cx="8993080" cy="307777"/>
          </a:xfrm>
          <a:prstGeom prst="rect">
            <a:avLst/>
          </a:prstGeom>
          <a:noFill/>
        </p:spPr>
        <p:txBody>
          <a:bodyPr wrap="square">
            <a:spAutoFit/>
          </a:bodyPr>
          <a:lstStyle/>
          <a:p>
            <a:r>
              <a:rPr lang="es-ES" dirty="0"/>
              <a:t>Enfoque 3: Basado en precio de materias primas en series temporales; clasificando </a:t>
            </a:r>
            <a:r>
              <a:rPr lang="es-ES" dirty="0" err="1"/>
              <a:t>segun</a:t>
            </a:r>
            <a:r>
              <a:rPr lang="es-ES" dirty="0"/>
              <a:t> rango de retornos</a:t>
            </a:r>
            <a:endParaRPr lang="fi-FI" dirty="0"/>
          </a:p>
        </p:txBody>
      </p:sp>
      <p:pic>
        <p:nvPicPr>
          <p:cNvPr id="14" name="Imagen 266">
            <a:extLst>
              <a:ext uri="{FF2B5EF4-FFF2-40B4-BE49-F238E27FC236}">
                <a16:creationId xmlns:a16="http://schemas.microsoft.com/office/drawing/2014/main" id="{12FDC192-2A2D-6014-1E14-8CCFF9CD8551}"/>
              </a:ext>
            </a:extLst>
          </p:cNvPr>
          <p:cNvPicPr>
            <a:picLocks noChangeAspect="1"/>
          </p:cNvPicPr>
          <p:nvPr/>
        </p:nvPicPr>
        <p:blipFill>
          <a:blip r:embed="rId2"/>
          <a:stretch>
            <a:fillRect/>
          </a:stretch>
        </p:blipFill>
        <p:spPr>
          <a:xfrm>
            <a:off x="190247" y="1205108"/>
            <a:ext cx="2594448" cy="2176390"/>
          </a:xfrm>
          <a:prstGeom prst="rect">
            <a:avLst/>
          </a:prstGeom>
        </p:spPr>
      </p:pic>
      <p:pic>
        <p:nvPicPr>
          <p:cNvPr id="15" name="Imagen 267">
            <a:extLst>
              <a:ext uri="{FF2B5EF4-FFF2-40B4-BE49-F238E27FC236}">
                <a16:creationId xmlns:a16="http://schemas.microsoft.com/office/drawing/2014/main" id="{9C05C307-58EC-F492-AA44-3D052796B421}"/>
              </a:ext>
            </a:extLst>
          </p:cNvPr>
          <p:cNvPicPr>
            <a:picLocks noChangeAspect="1"/>
          </p:cNvPicPr>
          <p:nvPr/>
        </p:nvPicPr>
        <p:blipFill>
          <a:blip r:embed="rId3"/>
          <a:stretch>
            <a:fillRect/>
          </a:stretch>
        </p:blipFill>
        <p:spPr>
          <a:xfrm>
            <a:off x="0" y="3570928"/>
            <a:ext cx="2974942" cy="1531055"/>
          </a:xfrm>
          <a:prstGeom prst="rect">
            <a:avLst/>
          </a:prstGeom>
        </p:spPr>
      </p:pic>
      <p:sp>
        <p:nvSpPr>
          <p:cNvPr id="21" name="TextBox 20">
            <a:extLst>
              <a:ext uri="{FF2B5EF4-FFF2-40B4-BE49-F238E27FC236}">
                <a16:creationId xmlns:a16="http://schemas.microsoft.com/office/drawing/2014/main" id="{2BAA5E24-BA02-05DB-B276-8DA10A940F51}"/>
              </a:ext>
            </a:extLst>
          </p:cNvPr>
          <p:cNvSpPr txBox="1"/>
          <p:nvPr/>
        </p:nvSpPr>
        <p:spPr>
          <a:xfrm>
            <a:off x="0" y="466444"/>
            <a:ext cx="3400147" cy="738664"/>
          </a:xfrm>
          <a:prstGeom prst="rect">
            <a:avLst/>
          </a:prstGeom>
          <a:noFill/>
        </p:spPr>
        <p:txBody>
          <a:bodyPr wrap="square">
            <a:spAutoFit/>
          </a:bodyPr>
          <a:lstStyle/>
          <a:p>
            <a:r>
              <a:rPr lang="fi-FI" dirty="0"/>
              <a:t>1) Autokeras StructuredDataClassifier. La conclusión es que no aprendió al analizar las curvas de aprendizaje.</a:t>
            </a:r>
          </a:p>
        </p:txBody>
      </p:sp>
      <p:pic>
        <p:nvPicPr>
          <p:cNvPr id="22" name="Imagen 268">
            <a:extLst>
              <a:ext uri="{FF2B5EF4-FFF2-40B4-BE49-F238E27FC236}">
                <a16:creationId xmlns:a16="http://schemas.microsoft.com/office/drawing/2014/main" id="{E2B2E191-270B-FE08-271F-4753BBE2931C}"/>
              </a:ext>
            </a:extLst>
          </p:cNvPr>
          <p:cNvPicPr>
            <a:picLocks noChangeAspect="1"/>
          </p:cNvPicPr>
          <p:nvPr/>
        </p:nvPicPr>
        <p:blipFill>
          <a:blip r:embed="rId4"/>
          <a:stretch>
            <a:fillRect/>
          </a:stretch>
        </p:blipFill>
        <p:spPr>
          <a:xfrm>
            <a:off x="3770273" y="1205108"/>
            <a:ext cx="3340740" cy="4050473"/>
          </a:xfrm>
          <a:prstGeom prst="rect">
            <a:avLst/>
          </a:prstGeom>
        </p:spPr>
      </p:pic>
      <p:sp>
        <p:nvSpPr>
          <p:cNvPr id="24" name="TextBox 23">
            <a:extLst>
              <a:ext uri="{FF2B5EF4-FFF2-40B4-BE49-F238E27FC236}">
                <a16:creationId xmlns:a16="http://schemas.microsoft.com/office/drawing/2014/main" id="{52831F5F-AD05-2D7A-5E9B-2129AD535929}"/>
              </a:ext>
            </a:extLst>
          </p:cNvPr>
          <p:cNvSpPr txBox="1"/>
          <p:nvPr/>
        </p:nvSpPr>
        <p:spPr>
          <a:xfrm>
            <a:off x="3773011" y="525194"/>
            <a:ext cx="4580876" cy="738664"/>
          </a:xfrm>
          <a:prstGeom prst="rect">
            <a:avLst/>
          </a:prstGeom>
          <a:noFill/>
        </p:spPr>
        <p:txBody>
          <a:bodyPr wrap="square">
            <a:spAutoFit/>
          </a:bodyPr>
          <a:lstStyle/>
          <a:p>
            <a:r>
              <a:rPr lang="fi-FI" dirty="0"/>
              <a:t>2) DecisionTreeClassifier, RandomForestClassifier, BaggingClassifier. La conclusión es que no aprende mucho.</a:t>
            </a:r>
          </a:p>
        </p:txBody>
      </p:sp>
      <p:sp>
        <p:nvSpPr>
          <p:cNvPr id="25" name="TextBox 24">
            <a:extLst>
              <a:ext uri="{FF2B5EF4-FFF2-40B4-BE49-F238E27FC236}">
                <a16:creationId xmlns:a16="http://schemas.microsoft.com/office/drawing/2014/main" id="{11ADAD43-8001-23FF-2629-91ED18EAFA71}"/>
              </a:ext>
            </a:extLst>
          </p:cNvPr>
          <p:cNvSpPr txBox="1"/>
          <p:nvPr/>
        </p:nvSpPr>
        <p:spPr>
          <a:xfrm>
            <a:off x="3986073" y="5389647"/>
            <a:ext cx="4580876" cy="1316579"/>
          </a:xfrm>
          <a:prstGeom prst="rect">
            <a:avLst/>
          </a:prstGeom>
          <a:noFill/>
        </p:spPr>
        <p:txBody>
          <a:bodyPr wrap="square">
            <a:spAutoFit/>
          </a:bodyPr>
          <a:lstStyle/>
          <a:p>
            <a:pPr marL="228600">
              <a:lnSpc>
                <a:spcPct val="115000"/>
              </a:lnSpc>
              <a:spcAft>
                <a:spcPts val="1000"/>
              </a:spcAft>
            </a:pPr>
            <a:r>
              <a:rPr lang="es-ES" sz="1400" dirty="0">
                <a:effectLst/>
                <a:latin typeface="Calibri" panose="020F0502020204030204" pitchFamily="34" charset="0"/>
                <a:ea typeface="Calibri" panose="020F0502020204030204" pitchFamily="34" charset="0"/>
              </a:rPr>
              <a:t>Se grafican diferentes métricas, curvas ROC y matrices de confusión. </a:t>
            </a:r>
            <a:r>
              <a:rPr lang="es-ES" sz="1400" b="1" u="sng" dirty="0">
                <a:effectLst/>
                <a:latin typeface="Calibri" panose="020F0502020204030204" pitchFamily="34" charset="0"/>
                <a:ea typeface="Calibri" panose="020F0502020204030204" pitchFamily="34" charset="0"/>
              </a:rPr>
              <a:t>La conclusión es que no aprende mucho.</a:t>
            </a:r>
            <a:r>
              <a:rPr lang="es-ES" sz="1400" dirty="0">
                <a:effectLst/>
                <a:latin typeface="Calibri" panose="020F0502020204030204" pitchFamily="34" charset="0"/>
                <a:ea typeface="Calibri" panose="020F0502020204030204" pitchFamily="34" charset="0"/>
              </a:rPr>
              <a:t> Esos algoritmos como tal no aprenden lo mínimo que esperara. Así que veo que esta line de progreso de mi TFM, vuelve a llegar a un punto muerto.</a:t>
            </a:r>
            <a:endParaRPr lang="fi-FI"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71087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3" name="TextBox 2">
            <a:extLst>
              <a:ext uri="{FF2B5EF4-FFF2-40B4-BE49-F238E27FC236}">
                <a16:creationId xmlns:a16="http://schemas.microsoft.com/office/drawing/2014/main" id="{8FBD5EB2-95C5-481B-6165-FC35C42E5A5F}"/>
              </a:ext>
            </a:extLst>
          </p:cNvPr>
          <p:cNvSpPr txBox="1"/>
          <p:nvPr/>
        </p:nvSpPr>
        <p:spPr>
          <a:xfrm>
            <a:off x="441664" y="347665"/>
            <a:ext cx="8260672" cy="6583725"/>
          </a:xfrm>
          <a:prstGeom prst="rect">
            <a:avLst/>
          </a:prstGeom>
          <a:noFill/>
        </p:spPr>
        <p:txBody>
          <a:bodyPr wrap="square">
            <a:spAutoFit/>
          </a:bodyPr>
          <a:lstStyle/>
          <a:p>
            <a:pPr>
              <a:lnSpc>
                <a:spcPct val="107000"/>
              </a:lnSpc>
              <a:spcBef>
                <a:spcPts val="200"/>
              </a:spcBef>
            </a:pPr>
            <a:r>
              <a:rPr lang="es-ES" sz="1400" b="1" dirty="0">
                <a:solidFill>
                  <a:srgbClr val="1F4D78"/>
                </a:solidFill>
                <a:effectLst/>
                <a:latin typeface="Calibri Light" panose="020F0302020204030204" pitchFamily="34" charset="0"/>
                <a:ea typeface="Calibri" panose="020F0502020204030204" pitchFamily="34" charset="0"/>
                <a:cs typeface="Times New Roman" panose="02020603050405020304" pitchFamily="18" charset="0"/>
              </a:rPr>
              <a:t>Definición del problema.</a:t>
            </a:r>
          </a:p>
          <a:p>
            <a:pPr>
              <a:lnSpc>
                <a:spcPct val="107000"/>
              </a:lnSpc>
              <a:spcBef>
                <a:spcPts val="200"/>
              </a:spcBef>
            </a:pPr>
            <a:r>
              <a:rPr lang="es-ES" sz="1000" dirty="0">
                <a:effectLst/>
                <a:latin typeface="Calibri" panose="020F0502020204030204" pitchFamily="34" charset="0"/>
                <a:ea typeface="Calibri" panose="020F0502020204030204" pitchFamily="34" charset="0"/>
              </a:rPr>
              <a:t>1) </a:t>
            </a:r>
            <a:r>
              <a:rPr lang="es-ES" sz="1000" b="1" i="1" dirty="0">
                <a:effectLst/>
                <a:latin typeface="Calibri" panose="020F0502020204030204" pitchFamily="34" charset="0"/>
                <a:ea typeface="Calibri" panose="020F0502020204030204" pitchFamily="34" charset="0"/>
              </a:rPr>
              <a:t>Objetivo de la cartera. </a:t>
            </a:r>
            <a:r>
              <a:rPr lang="es-ES" sz="1000" dirty="0">
                <a:effectLst/>
                <a:latin typeface="Calibri" panose="020F0502020204030204" pitchFamily="34" charset="0"/>
                <a:ea typeface="Calibri" panose="020F0502020204030204" pitchFamily="34" charset="0"/>
              </a:rPr>
              <a:t>Minimizar la función objetivo que es </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a:effectLst/>
                <a:latin typeface="Calibri" panose="020F0502020204030204" pitchFamily="34" charset="0"/>
                <a:ea typeface="Calibri" panose="020F0502020204030204" pitchFamily="34" charset="0"/>
              </a:rPr>
              <a:t>Maximizar un estadístico </a:t>
            </a:r>
            <a:r>
              <a:rPr lang="es-ES" sz="1000" b="1" i="1" dirty="0">
                <a:effectLst/>
                <a:latin typeface="Calibri" panose="020F0502020204030204" pitchFamily="34" charset="0"/>
                <a:ea typeface="Calibri" panose="020F0502020204030204" pitchFamily="34" charset="0"/>
              </a:rPr>
              <a:t>rentabilidad/riesgo.</a:t>
            </a:r>
          </a:p>
          <a:p>
            <a:pPr>
              <a:lnSpc>
                <a:spcPct val="107000"/>
              </a:lnSpc>
              <a:spcBef>
                <a:spcPts val="200"/>
              </a:spcBef>
            </a:pPr>
            <a:r>
              <a:rPr lang="es-ES" sz="1000" dirty="0">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Batir</a:t>
            </a:r>
            <a:r>
              <a:rPr lang="es-ES" sz="1000" dirty="0">
                <a:effectLst/>
                <a:latin typeface="Calibri" panose="020F0502020204030204" pitchFamily="34" charset="0"/>
                <a:ea typeface="Calibri" panose="020F0502020204030204" pitchFamily="34" charset="0"/>
              </a:rPr>
              <a:t> una referencia </a:t>
            </a:r>
            <a:r>
              <a:rPr lang="es-ES" sz="1000" b="1" dirty="0">
                <a:effectLst/>
                <a:latin typeface="Calibri" panose="020F0502020204030204" pitchFamily="34" charset="0"/>
                <a:ea typeface="Calibri" panose="020F0502020204030204" pitchFamily="34" charset="0"/>
              </a:rPr>
              <a:t>(</a:t>
            </a:r>
            <a:r>
              <a:rPr lang="es-ES" sz="1000" b="1" i="1" dirty="0">
                <a:effectLst/>
                <a:latin typeface="Calibri" panose="020F0502020204030204" pitchFamily="34" charset="0"/>
                <a:ea typeface="Calibri" panose="020F0502020204030204" pitchFamily="34" charset="0"/>
              </a:rPr>
              <a:t>ETF BCOM y Porfolio EWP</a:t>
            </a:r>
            <a:r>
              <a:rPr lang="es-ES" sz="1000" b="1" dirty="0">
                <a:effectLst/>
                <a:latin typeface="Calibri" panose="020F0502020204030204" pitchFamily="34" charset="0"/>
                <a:ea typeface="Calibri" panose="020F0502020204030204" pitchFamily="34" charset="0"/>
              </a:rPr>
              <a:t>)</a:t>
            </a:r>
            <a:r>
              <a:rPr lang="es-ES" sz="1000" b="1" dirty="0">
                <a:latin typeface="Calibri" panose="020F0502020204030204" pitchFamily="34" charset="0"/>
                <a:ea typeface="Calibri" panose="020F0502020204030204" pitchFamily="34" charset="0"/>
              </a:rPr>
              <a:t>.</a:t>
            </a:r>
            <a:endParaRPr lang="es-ES" sz="1000" dirty="0">
              <a:effectLst/>
              <a:latin typeface="Calibri" panose="020F0502020204030204" pitchFamily="34" charset="0"/>
              <a:ea typeface="Calibri" panose="020F0502020204030204" pitchFamily="34" charset="0"/>
            </a:endParaRPr>
          </a:p>
          <a:p>
            <a:pPr>
              <a:lnSpc>
                <a:spcPct val="107000"/>
              </a:lnSpc>
              <a:spcBef>
                <a:spcPts val="200"/>
              </a:spcBef>
            </a:pPr>
            <a:r>
              <a:rPr lang="es-ES" sz="1000" dirty="0">
                <a:latin typeface="Calibri" panose="020F0502020204030204" pitchFamily="34" charset="0"/>
                <a:ea typeface="Calibri" panose="020F0502020204030204" pitchFamily="34" charset="0"/>
              </a:rPr>
              <a:t>2</a:t>
            </a:r>
            <a:r>
              <a:rPr lang="es-ES" sz="1000" dirty="0">
                <a:effectLst/>
                <a:latin typeface="Calibri" panose="020F0502020204030204" pitchFamily="34" charset="0"/>
                <a:ea typeface="Calibri" panose="020F0502020204030204" pitchFamily="34" charset="0"/>
              </a:rPr>
              <a:t>) Delimitar el universo a explorar y optimizar el problema de rebalanceo de carteras</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a:effectLst/>
                <a:latin typeface="Calibri" panose="020F0502020204030204" pitchFamily="34" charset="0"/>
                <a:ea typeface="Calibri" panose="020F0502020204030204" pitchFamily="34" charset="0"/>
              </a:rPr>
              <a:t>Definición del universo. </a:t>
            </a:r>
            <a:r>
              <a:rPr lang="es-ES" sz="1000" b="1" i="1" dirty="0">
                <a:effectLst/>
                <a:latin typeface="Calibri" panose="020F0502020204030204" pitchFamily="34" charset="0"/>
                <a:ea typeface="Calibri" panose="020F0502020204030204" pitchFamily="34" charset="0"/>
              </a:rPr>
              <a:t>27 materias primas</a:t>
            </a:r>
            <a:r>
              <a:rPr lang="es-ES" sz="1000" b="1" u="sng" dirty="0">
                <a:effectLst/>
                <a:latin typeface="Calibri" panose="020F0502020204030204" pitchFamily="34" charset="0"/>
                <a:ea typeface="Calibri" panose="020F0502020204030204" pitchFamily="34" charset="0"/>
              </a:rPr>
              <a:t>.</a:t>
            </a:r>
            <a:r>
              <a:rPr lang="es-ES" sz="1000" dirty="0">
                <a:effectLst/>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Estático</a:t>
            </a:r>
            <a:r>
              <a:rPr lang="es-ES" sz="1000" b="1" i="1" dirty="0">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Predefinido</a:t>
            </a:r>
            <a:r>
              <a:rPr lang="es-ES" sz="1000" dirty="0">
                <a:effectLst/>
                <a:latin typeface="Calibri" panose="020F0502020204030204" pitchFamily="34" charset="0"/>
                <a:ea typeface="Calibri" panose="020F0502020204030204" pitchFamily="34" charset="0"/>
              </a:rPr>
              <a:t> y al no encontrar indicadores adelantados en fase anteriores.</a:t>
            </a:r>
          </a:p>
          <a:p>
            <a:pPr>
              <a:lnSpc>
                <a:spcPct val="107000"/>
              </a:lnSpc>
              <a:spcBef>
                <a:spcPts val="200"/>
              </a:spcBef>
            </a:pPr>
            <a:r>
              <a:rPr lang="fi-FI" sz="1000" dirty="0">
                <a:latin typeface="Calibri" panose="020F0502020204030204" pitchFamily="34" charset="0"/>
                <a:ea typeface="Calibri" panose="020F0502020204030204" pitchFamily="34" charset="0"/>
              </a:rPr>
              <a:t>	</a:t>
            </a:r>
            <a:r>
              <a:rPr lang="es-ES" sz="1000" b="0" i="0" u="none" strike="noStrike" dirty="0">
                <a:solidFill>
                  <a:srgbClr val="000000"/>
                </a:solidFill>
                <a:effectLst/>
                <a:latin typeface="Calibri" panose="020F0502020204030204" pitchFamily="34" charset="0"/>
              </a:rPr>
              <a:t> El precio de las materias primas en futuros </a:t>
            </a:r>
            <a:r>
              <a:rPr lang="es-ES" sz="1000" b="1" i="1" strike="noStrike" dirty="0">
                <a:solidFill>
                  <a:srgbClr val="000000"/>
                </a:solidFill>
                <a:effectLst/>
                <a:latin typeface="Calibri" panose="020F0502020204030204" pitchFamily="34" charset="0"/>
              </a:rPr>
              <a:t>no tiene Split, </a:t>
            </a:r>
            <a:r>
              <a:rPr lang="es-ES" sz="1000" b="1" i="1" strike="noStrike" dirty="0" err="1">
                <a:solidFill>
                  <a:srgbClr val="000000"/>
                </a:solidFill>
                <a:effectLst/>
                <a:latin typeface="Calibri" panose="020F0502020204030204" pitchFamily="34" charset="0"/>
              </a:rPr>
              <a:t>contra-split</a:t>
            </a:r>
            <a:r>
              <a:rPr lang="es-ES" sz="1000" b="1" i="1" strike="noStrike" dirty="0">
                <a:solidFill>
                  <a:srgbClr val="000000"/>
                </a:solidFill>
                <a:effectLst/>
                <a:latin typeface="Calibri" panose="020F0502020204030204" pitchFamily="34" charset="0"/>
              </a:rPr>
              <a:t>, dividendos, etc</a:t>
            </a:r>
            <a:r>
              <a:rPr lang="es-ES" sz="1000" b="0" i="0" u="none" strike="noStrike" dirty="0">
                <a:solidFill>
                  <a:srgbClr val="000000"/>
                </a:solidFill>
                <a:effectLst/>
                <a:latin typeface="Calibri" panose="020F0502020204030204" pitchFamily="34" charset="0"/>
              </a:rPr>
              <a:t>. Y al ser a cierre diario, no se ha visto necesario desarrollar más el concepto de sesgo por supervivencia.</a:t>
            </a:r>
            <a:endParaRPr lang="fi-FI" sz="1000" dirty="0">
              <a:latin typeface="Calibri" panose="020F0502020204030204" pitchFamily="34" charset="0"/>
              <a:ea typeface="Calibri" panose="020F0502020204030204" pitchFamily="34" charset="0"/>
            </a:endParaRPr>
          </a:p>
          <a:p>
            <a:pPr>
              <a:lnSpc>
                <a:spcPct val="107000"/>
              </a:lnSpc>
              <a:spcBef>
                <a:spcPts val="200"/>
              </a:spcBef>
            </a:pPr>
            <a:r>
              <a:rPr lang="fi-FI" sz="1000" dirty="0">
                <a:effectLst/>
                <a:latin typeface="Calibri" panose="020F0502020204030204" pitchFamily="34" charset="0"/>
                <a:ea typeface="Calibri" panose="020F0502020204030204" pitchFamily="34" charset="0"/>
              </a:rPr>
              <a:t>	- </a:t>
            </a:r>
            <a:r>
              <a:rPr lang="fi-FI" sz="1000" dirty="0">
                <a:latin typeface="Calibri" panose="020F0502020204030204" pitchFamily="34" charset="0"/>
                <a:ea typeface="Calibri" panose="020F0502020204030204" pitchFamily="34" charset="0"/>
              </a:rPr>
              <a:t> </a:t>
            </a:r>
            <a:r>
              <a:rPr lang="fi-FI" sz="1000" b="1" i="1" dirty="0">
                <a:latin typeface="Calibri" panose="020F0502020204030204" pitchFamily="34" charset="0"/>
                <a:ea typeface="Calibri" panose="020F0502020204030204" pitchFamily="34" charset="0"/>
              </a:rPr>
              <a:t>D</a:t>
            </a:r>
            <a:r>
              <a:rPr lang="es-ES" sz="1000" b="1" i="1" dirty="0">
                <a:effectLst/>
                <a:latin typeface="Calibri" panose="020F0502020204030204" pitchFamily="34" charset="0"/>
                <a:ea typeface="Calibri" panose="020F0502020204030204" pitchFamily="34" charset="0"/>
              </a:rPr>
              <a:t>ata des correlacionada </a:t>
            </a:r>
            <a:r>
              <a:rPr lang="es-ES" sz="1000" dirty="0">
                <a:effectLst/>
                <a:latin typeface="Calibri" panose="020F0502020204030204" pitchFamily="34" charset="0"/>
                <a:ea typeface="Calibri" panose="020F0502020204030204" pitchFamily="34" charset="0"/>
              </a:rPr>
              <a:t>( se usa técnicas de HRP , DRP y se ha visto que los determinantes de las matrices de correlaciones y covarianzas varía en el tiempo. </a:t>
            </a:r>
            <a:r>
              <a:rPr lang="es-ES" sz="1000" dirty="0">
                <a:latin typeface="Calibri" panose="020F0502020204030204" pitchFamily="34" charset="0"/>
                <a:ea typeface="Calibri" panose="020F0502020204030204" pitchFamily="34" charset="0"/>
              </a:rPr>
              <a:t>Calidad de los datos</a:t>
            </a:r>
          </a:p>
          <a:p>
            <a:pPr>
              <a:lnSpc>
                <a:spcPct val="107000"/>
              </a:lnSpc>
              <a:spcBef>
                <a:spcPts val="200"/>
              </a:spcBef>
            </a:pPr>
            <a:r>
              <a:rPr lang="es-ES" sz="1000" dirty="0">
                <a:effectLst/>
                <a:latin typeface="Calibri" panose="020F0502020204030204" pitchFamily="34" charset="0"/>
                <a:ea typeface="Calibri" panose="020F0502020204030204" pitchFamily="34" charset="0"/>
              </a:rPr>
              <a:t>	</a:t>
            </a:r>
            <a:r>
              <a:rPr lang="es-ES" sz="1000" dirty="0">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Al no ser muchas las materias primas</a:t>
            </a:r>
            <a:r>
              <a:rPr lang="es-ES" sz="1000" dirty="0">
                <a:latin typeface="Calibri" panose="020F0502020204030204" pitchFamily="34" charset="0"/>
                <a:ea typeface="Calibri" panose="020F0502020204030204" pitchFamily="34" charset="0"/>
              </a:rPr>
              <a:t>, </a:t>
            </a:r>
            <a:r>
              <a:rPr lang="es-ES" sz="1000" b="1" i="1" dirty="0">
                <a:effectLst/>
                <a:latin typeface="Calibri" panose="020F0502020204030204" pitchFamily="34" charset="0"/>
                <a:ea typeface="Calibri" panose="020F0502020204030204" pitchFamily="34" charset="0"/>
              </a:rPr>
              <a:t>NO HAY MUCHA DATA </a:t>
            </a:r>
            <a:r>
              <a:rPr lang="es-ES" sz="1000" dirty="0">
                <a:effectLst/>
                <a:latin typeface="Calibri" panose="020F0502020204030204" pitchFamily="34" charset="0"/>
                <a:ea typeface="Calibri" panose="020F0502020204030204" pitchFamily="34" charset="0"/>
              </a:rPr>
              <a:t>que agrupar o reducir dimensiones. Algoritmos </a:t>
            </a:r>
            <a:r>
              <a:rPr lang="es-ES" sz="1000" dirty="0">
                <a:latin typeface="Calibri" panose="020F0502020204030204" pitchFamily="34" charset="0"/>
                <a:ea typeface="Calibri" panose="020F0502020204030204" pitchFamily="34" charset="0"/>
              </a:rPr>
              <a:t>de los porfolios hacen parcialmente esta operación implícitamente. </a:t>
            </a:r>
          </a:p>
          <a:p>
            <a:pPr>
              <a:lnSpc>
                <a:spcPct val="107000"/>
              </a:lnSpc>
              <a:spcBef>
                <a:spcPts val="200"/>
              </a:spcBef>
            </a:pPr>
            <a:r>
              <a:rPr lang="es-ES" sz="1000" dirty="0">
                <a:latin typeface="Calibri" panose="020F0502020204030204" pitchFamily="34" charset="0"/>
                <a:ea typeface="Calibri" panose="020F0502020204030204" pitchFamily="34" charset="0"/>
              </a:rPr>
              <a:t>		</a:t>
            </a:r>
            <a:r>
              <a:rPr lang="es-ES" sz="1000" b="1" i="1" dirty="0" err="1">
                <a:latin typeface="Calibri" panose="020F0502020204030204" pitchFamily="34" charset="0"/>
                <a:ea typeface="Calibri" panose="020F0502020204030204" pitchFamily="34" charset="0"/>
              </a:rPr>
              <a:t>Train_test</a:t>
            </a:r>
            <a:r>
              <a:rPr lang="es-ES" sz="1000" b="1" i="1" dirty="0">
                <a:latin typeface="Calibri" panose="020F0502020204030204" pitchFamily="34" charset="0"/>
                <a:ea typeface="Calibri" panose="020F0502020204030204" pitchFamily="34" charset="0"/>
              </a:rPr>
              <a:t> : (2016-06-01 a 2021-4-27) ; Validación (2021-04-28 a 2023-06-01)</a:t>
            </a:r>
          </a:p>
          <a:p>
            <a:pPr>
              <a:lnSpc>
                <a:spcPct val="107000"/>
              </a:lnSpc>
              <a:spcBef>
                <a:spcPts val="200"/>
              </a:spcBef>
            </a:pPr>
            <a:r>
              <a:rPr lang="es-ES" sz="1000" dirty="0">
                <a:effectLst/>
                <a:latin typeface="Calibri" panose="020F0502020204030204" pitchFamily="34" charset="0"/>
                <a:ea typeface="Calibri" panose="020F0502020204030204" pitchFamily="34" charset="0"/>
              </a:rPr>
              <a:t>	- Asignación de pesos: Elegir el probable porfolio más rentable para el próximo periodo de tiempo  de los siguientes porfolios de inversión: </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Porfolio (</a:t>
            </a:r>
            <a:r>
              <a:rPr lang="es-ES" sz="1000" b="1" u="sng" dirty="0">
                <a:latin typeface="Calibri" panose="020F0502020204030204" pitchFamily="34" charset="0"/>
                <a:ea typeface="Calibri" panose="020F0502020204030204" pitchFamily="34" charset="0"/>
              </a:rPr>
              <a:t>RP</a:t>
            </a:r>
            <a:r>
              <a:rPr lang="es-ES" sz="1000" dirty="0">
                <a:latin typeface="Calibri" panose="020F0502020204030204" pitchFamily="34" charset="0"/>
                <a:ea typeface="Calibri" panose="020F0502020204030204" pitchFamily="34" charset="0"/>
              </a:rPr>
              <a:t>). (Etiqueta 0)</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err="1">
                <a:latin typeface="Calibri" panose="020F0502020204030204" pitchFamily="34" charset="0"/>
                <a:ea typeface="Calibri" panose="020F0502020204030204" pitchFamily="34" charset="0"/>
              </a:rPr>
              <a:t>Hierarchical</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Porfolio (</a:t>
            </a:r>
            <a:r>
              <a:rPr lang="es-ES" sz="1000" b="1" u="sng" dirty="0">
                <a:latin typeface="Calibri" panose="020F0502020204030204" pitchFamily="34" charset="0"/>
                <a:ea typeface="Calibri" panose="020F0502020204030204" pitchFamily="34" charset="0"/>
              </a:rPr>
              <a:t>HRP</a:t>
            </a:r>
            <a:r>
              <a:rPr lang="es-ES" sz="1000" dirty="0">
                <a:latin typeface="Calibri" panose="020F0502020204030204" pitchFamily="34" charset="0"/>
                <a:ea typeface="Calibri" panose="020F0502020204030204" pitchFamily="34" charset="0"/>
              </a:rPr>
              <a:t>). (Etiqueta 1)</a:t>
            </a:r>
          </a:p>
          <a:p>
            <a:pPr>
              <a:lnSpc>
                <a:spcPct val="107000"/>
              </a:lnSpc>
              <a:spcBef>
                <a:spcPts val="200"/>
              </a:spcBef>
            </a:pPr>
            <a:r>
              <a:rPr lang="es-ES" sz="1000" dirty="0">
                <a:latin typeface="Calibri" panose="020F0502020204030204" pitchFamily="34" charset="0"/>
                <a:ea typeface="Calibri" panose="020F0502020204030204" pitchFamily="34" charset="0"/>
              </a:rPr>
              <a:t>		- Inverse </a:t>
            </a:r>
            <a:r>
              <a:rPr lang="es-ES" sz="1000" dirty="0" err="1">
                <a:latin typeface="Calibri" panose="020F0502020204030204" pitchFamily="34" charset="0"/>
                <a:ea typeface="Calibri" panose="020F0502020204030204" pitchFamily="34" charset="0"/>
              </a:rPr>
              <a:t>Volatility</a:t>
            </a:r>
            <a:r>
              <a:rPr lang="es-ES" sz="1000" dirty="0">
                <a:latin typeface="Calibri" panose="020F0502020204030204" pitchFamily="34" charset="0"/>
                <a:ea typeface="Calibri" panose="020F0502020204030204" pitchFamily="34" charset="0"/>
              </a:rPr>
              <a:t> Portfolio (</a:t>
            </a:r>
            <a:r>
              <a:rPr lang="es-ES" sz="1000" b="1" u="sng" dirty="0">
                <a:latin typeface="Calibri" panose="020F0502020204030204" pitchFamily="34" charset="0"/>
                <a:ea typeface="Calibri" panose="020F0502020204030204" pitchFamily="34" charset="0"/>
              </a:rPr>
              <a:t>IV</a:t>
            </a:r>
            <a:r>
              <a:rPr lang="es-ES" sz="1000" dirty="0">
                <a:latin typeface="Calibri" panose="020F0502020204030204" pitchFamily="34" charset="0"/>
                <a:ea typeface="Calibri" panose="020F0502020204030204" pitchFamily="34" charset="0"/>
              </a:rPr>
              <a:t>). (Etiqueta 2)</a:t>
            </a:r>
          </a:p>
          <a:p>
            <a:pPr>
              <a:lnSpc>
                <a:spcPct val="107000"/>
              </a:lnSpc>
              <a:spcBef>
                <a:spcPts val="200"/>
              </a:spcBef>
            </a:pPr>
            <a:r>
              <a:rPr lang="es-ES" sz="1000" dirty="0">
                <a:latin typeface="Calibri" panose="020F0502020204030204" pitchFamily="34" charset="0"/>
                <a:ea typeface="Calibri" panose="020F0502020204030204" pitchFamily="34" charset="0"/>
              </a:rPr>
              <a:t>		- Global </a:t>
            </a:r>
            <a:r>
              <a:rPr lang="es-ES" sz="1000" dirty="0" err="1">
                <a:latin typeface="Calibri" panose="020F0502020204030204" pitchFamily="34" charset="0"/>
                <a:ea typeface="Calibri" panose="020F0502020204030204" pitchFamily="34" charset="0"/>
              </a:rPr>
              <a:t>Minimum</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Variance</a:t>
            </a:r>
            <a:r>
              <a:rPr lang="es-ES" sz="1000" dirty="0">
                <a:latin typeface="Calibri" panose="020F0502020204030204" pitchFamily="34" charset="0"/>
                <a:ea typeface="Calibri" panose="020F0502020204030204" pitchFamily="34" charset="0"/>
              </a:rPr>
              <a:t> Porfolio (</a:t>
            </a:r>
            <a:r>
              <a:rPr lang="es-ES" sz="1000" b="1" u="sng" dirty="0">
                <a:latin typeface="Calibri" panose="020F0502020204030204" pitchFamily="34" charset="0"/>
                <a:ea typeface="Calibri" panose="020F0502020204030204" pitchFamily="34" charset="0"/>
              </a:rPr>
              <a:t>GMVP</a:t>
            </a:r>
            <a:r>
              <a:rPr lang="es-ES" sz="1000" dirty="0">
                <a:latin typeface="Calibri" panose="020F0502020204030204" pitchFamily="34" charset="0"/>
                <a:ea typeface="Calibri" panose="020F0502020204030204" pitchFamily="34" charset="0"/>
              </a:rPr>
              <a:t>). (Etiqueta 3)</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err="1">
                <a:latin typeface="Calibri" panose="020F0502020204030204" pitchFamily="34" charset="0"/>
                <a:ea typeface="Calibri" panose="020F0502020204030204" pitchFamily="34" charset="0"/>
              </a:rPr>
              <a:t>DeNoised</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(DRP) +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Porfolio (</a:t>
            </a:r>
            <a:r>
              <a:rPr lang="es-ES" sz="1000" b="1" u="sng" dirty="0">
                <a:latin typeface="Calibri" panose="020F0502020204030204" pitchFamily="34" charset="0"/>
                <a:ea typeface="Calibri" panose="020F0502020204030204" pitchFamily="34" charset="0"/>
              </a:rPr>
              <a:t>RP</a:t>
            </a:r>
            <a:r>
              <a:rPr lang="es-ES" sz="1000" dirty="0">
                <a:latin typeface="Calibri" panose="020F0502020204030204" pitchFamily="34" charset="0"/>
                <a:ea typeface="Calibri" panose="020F0502020204030204" pitchFamily="34" charset="0"/>
              </a:rPr>
              <a:t>). (Etiqueta 6)</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err="1">
                <a:latin typeface="Calibri" panose="020F0502020204030204" pitchFamily="34" charset="0"/>
                <a:ea typeface="Calibri" panose="020F0502020204030204" pitchFamily="34" charset="0"/>
              </a:rPr>
              <a:t>DeNoised</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(DRP) + </a:t>
            </a:r>
            <a:r>
              <a:rPr lang="es-ES" sz="1000" dirty="0" err="1">
                <a:latin typeface="Calibri" panose="020F0502020204030204" pitchFamily="34" charset="0"/>
                <a:ea typeface="Calibri" panose="020F0502020204030204" pitchFamily="34" charset="0"/>
              </a:rPr>
              <a:t>Hierarchical</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Risk</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Parity</a:t>
            </a:r>
            <a:r>
              <a:rPr lang="es-ES" sz="1000" dirty="0">
                <a:latin typeface="Calibri" panose="020F0502020204030204" pitchFamily="34" charset="0"/>
                <a:ea typeface="Calibri" panose="020F0502020204030204" pitchFamily="34" charset="0"/>
              </a:rPr>
              <a:t> Porfolio (</a:t>
            </a:r>
            <a:r>
              <a:rPr lang="es-ES" sz="1000" b="1" u="sng" dirty="0">
                <a:latin typeface="Calibri" panose="020F0502020204030204" pitchFamily="34" charset="0"/>
                <a:ea typeface="Calibri" panose="020F0502020204030204" pitchFamily="34" charset="0"/>
              </a:rPr>
              <a:t>HRP</a:t>
            </a:r>
            <a:r>
              <a:rPr lang="es-ES" sz="1000" dirty="0">
                <a:latin typeface="Calibri" panose="020F0502020204030204" pitchFamily="34" charset="0"/>
                <a:ea typeface="Calibri" panose="020F0502020204030204" pitchFamily="34" charset="0"/>
              </a:rPr>
              <a:t>). (Etiqueta 7)</a:t>
            </a:r>
          </a:p>
          <a:p>
            <a:pPr>
              <a:lnSpc>
                <a:spcPct val="107000"/>
              </a:lnSpc>
              <a:spcBef>
                <a:spcPts val="200"/>
              </a:spcBef>
            </a:pPr>
            <a:r>
              <a:rPr lang="es-ES" sz="1000" dirty="0">
                <a:latin typeface="Calibri" panose="020F0502020204030204" pitchFamily="34" charset="0"/>
                <a:ea typeface="Calibri" panose="020F0502020204030204" pitchFamily="34" charset="0"/>
              </a:rPr>
              <a:t>		- </a:t>
            </a:r>
            <a:r>
              <a:rPr lang="es-ES" sz="1000" dirty="0" err="1">
                <a:latin typeface="Calibri" panose="020F0502020204030204" pitchFamily="34" charset="0"/>
                <a:ea typeface="Calibri" panose="020F0502020204030204" pitchFamily="34" charset="0"/>
              </a:rPr>
              <a:t>Equally</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Weighted</a:t>
            </a:r>
            <a:r>
              <a:rPr lang="es-ES" sz="1000" dirty="0">
                <a:latin typeface="Calibri" panose="020F0502020204030204" pitchFamily="34" charset="0"/>
                <a:ea typeface="Calibri" panose="020F0502020204030204" pitchFamily="34" charset="0"/>
              </a:rPr>
              <a:t> Portfolio (</a:t>
            </a:r>
            <a:r>
              <a:rPr lang="es-ES" sz="1000" b="1" u="sng" dirty="0">
                <a:latin typeface="Calibri" panose="020F0502020204030204" pitchFamily="34" charset="0"/>
                <a:ea typeface="Calibri" panose="020F0502020204030204" pitchFamily="34" charset="0"/>
              </a:rPr>
              <a:t>EWP</a:t>
            </a:r>
            <a:r>
              <a:rPr lang="es-ES" sz="1000" dirty="0">
                <a:latin typeface="Calibri" panose="020F0502020204030204" pitchFamily="34" charset="0"/>
                <a:ea typeface="Calibri" panose="020F0502020204030204" pitchFamily="34" charset="0"/>
              </a:rPr>
              <a:t>) (Etiqueta 8) </a:t>
            </a:r>
          </a:p>
          <a:p>
            <a:pPr>
              <a:lnSpc>
                <a:spcPct val="107000"/>
              </a:lnSpc>
              <a:spcBef>
                <a:spcPts val="200"/>
              </a:spcBef>
            </a:pPr>
            <a:r>
              <a:rPr lang="es-ES" sz="1000" dirty="0">
                <a:effectLst/>
                <a:latin typeface="Calibri" panose="020F0502020204030204" pitchFamily="34" charset="0"/>
                <a:ea typeface="Calibri" panose="020F0502020204030204" pitchFamily="34" charset="0"/>
              </a:rPr>
              <a:t>3) Valores de entrada al algoritmo a entrenar según </a:t>
            </a:r>
            <a:r>
              <a:rPr lang="es-ES" sz="1000" b="1" i="1" dirty="0">
                <a:effectLst/>
                <a:latin typeface="Calibri" panose="020F0502020204030204" pitchFamily="34" charset="0"/>
                <a:ea typeface="Calibri" panose="020F0502020204030204" pitchFamily="34" charset="0"/>
              </a:rPr>
              <a:t>clase del Master Modern Porfolio </a:t>
            </a:r>
            <a:r>
              <a:rPr lang="es-ES" sz="1000" b="1" i="1" dirty="0" err="1">
                <a:effectLst/>
                <a:latin typeface="Calibri" panose="020F0502020204030204" pitchFamily="34" charset="0"/>
                <a:ea typeface="Calibri" panose="020F0502020204030204" pitchFamily="34" charset="0"/>
              </a:rPr>
              <a:t>Theory</a:t>
            </a:r>
            <a:r>
              <a:rPr lang="es-ES" sz="1000" b="1" i="1" dirty="0">
                <a:effectLst/>
                <a:latin typeface="Calibri" panose="020F0502020204030204" pitchFamily="34" charset="0"/>
                <a:ea typeface="Calibri" panose="020F0502020204030204" pitchFamily="34" charset="0"/>
              </a:rPr>
              <a:t> </a:t>
            </a:r>
            <a:r>
              <a:rPr lang="es-ES" sz="1000" dirty="0">
                <a:effectLst/>
                <a:latin typeface="Calibri" panose="020F0502020204030204" pitchFamily="34" charset="0"/>
                <a:ea typeface="Calibri" panose="020F0502020204030204" pitchFamily="34" charset="0"/>
              </a:rPr>
              <a:t>(</a:t>
            </a:r>
            <a:r>
              <a:rPr lang="es-ES" sz="1000" b="0" i="0" u="none" strike="noStrike" dirty="0">
                <a:solidFill>
                  <a:srgbClr val="000000"/>
                </a:solidFill>
                <a:effectLst/>
                <a:latin typeface="Calibri" panose="020F0502020204030204" pitchFamily="34" charset="0"/>
              </a:rPr>
              <a:t>de los retornos logarítmicos de los futuros de cierre diario de las materias primas)</a:t>
            </a:r>
            <a:r>
              <a:rPr lang="es-ES" sz="1000" dirty="0">
                <a:effectLst/>
                <a:latin typeface="Calibri" panose="020F0502020204030204" pitchFamily="34" charset="0"/>
                <a:ea typeface="Calibri" panose="020F0502020204030204" pitchFamily="34" charset="0"/>
              </a:rPr>
              <a:t>:</a:t>
            </a:r>
          </a:p>
          <a:p>
            <a:pPr>
              <a:lnSpc>
                <a:spcPct val="107000"/>
              </a:lnSpc>
              <a:spcBef>
                <a:spcPts val="200"/>
              </a:spcBef>
            </a:pPr>
            <a:r>
              <a:rPr lang="fi-FI" sz="1000" dirty="0">
                <a:effectLst/>
                <a:latin typeface="Calibri" panose="020F0502020204030204" pitchFamily="34" charset="0"/>
                <a:ea typeface="Calibri" panose="020F0502020204030204" pitchFamily="34" charset="0"/>
              </a:rPr>
              <a:t>	</a:t>
            </a:r>
            <a:r>
              <a:rPr lang="fi-FI" sz="1000" dirty="0">
                <a:latin typeface="Calibri" panose="020F0502020204030204" pitchFamily="34" charset="0"/>
              </a:rPr>
              <a:t>- </a:t>
            </a:r>
            <a:r>
              <a:rPr lang="fi-FI" sz="1000" b="1" i="1" dirty="0">
                <a:latin typeface="Calibri" panose="020F0502020204030204" pitchFamily="34" charset="0"/>
              </a:rPr>
              <a:t>Matrices de correlaciones</a:t>
            </a:r>
            <a:r>
              <a:rPr lang="fi-FI" sz="1000" i="1" dirty="0">
                <a:latin typeface="Calibri" panose="020F0502020204030204" pitchFamily="34" charset="0"/>
              </a:rPr>
              <a:t> </a:t>
            </a:r>
            <a:r>
              <a:rPr lang="fi-FI" sz="1000" dirty="0">
                <a:latin typeface="Calibri" panose="020F0502020204030204" pitchFamily="34" charset="0"/>
              </a:rPr>
              <a:t>entre todos los activos (implementado del retorno logaritmico </a:t>
            </a:r>
            <a:r>
              <a:rPr lang="fi-FI" sz="1000" b="1" i="1" dirty="0">
                <a:latin typeface="Calibri" panose="020F0502020204030204" pitchFamily="34" charset="0"/>
              </a:rPr>
              <a:t>a 65 dias vista</a:t>
            </a:r>
            <a:r>
              <a:rPr lang="fi-FI" sz="1000" dirty="0">
                <a:latin typeface="Calibri" panose="020F0502020204030204" pitchFamily="34" charset="0"/>
              </a:rPr>
              <a:t>)</a:t>
            </a:r>
          </a:p>
          <a:p>
            <a:pPr>
              <a:lnSpc>
                <a:spcPct val="107000"/>
              </a:lnSpc>
              <a:spcBef>
                <a:spcPts val="200"/>
              </a:spcBef>
            </a:pPr>
            <a:r>
              <a:rPr lang="fi-FI" sz="1000" dirty="0">
                <a:latin typeface="Calibri" panose="020F0502020204030204" pitchFamily="34" charset="0"/>
              </a:rPr>
              <a:t>	- </a:t>
            </a:r>
            <a:r>
              <a:rPr lang="fi-FI" sz="1000" b="1" i="1" dirty="0">
                <a:latin typeface="Calibri" panose="020F0502020204030204" pitchFamily="34" charset="0"/>
              </a:rPr>
              <a:t>Matrices de covarianza </a:t>
            </a:r>
            <a:r>
              <a:rPr lang="fi-FI" sz="1000" dirty="0">
                <a:latin typeface="Calibri" panose="020F0502020204030204" pitchFamily="34" charset="0"/>
              </a:rPr>
              <a:t>(implementado del retorno logaritmico a </a:t>
            </a:r>
            <a:r>
              <a:rPr lang="fi-FI" sz="1000" b="1" i="1" dirty="0">
                <a:latin typeface="Calibri" panose="020F0502020204030204" pitchFamily="34" charset="0"/>
              </a:rPr>
              <a:t>65 dias vista</a:t>
            </a:r>
            <a:r>
              <a:rPr lang="fi-FI" sz="1000" dirty="0">
                <a:latin typeface="Calibri" panose="020F0502020204030204" pitchFamily="34" charset="0"/>
              </a:rPr>
              <a:t>)</a:t>
            </a:r>
          </a:p>
          <a:p>
            <a:pPr>
              <a:lnSpc>
                <a:spcPct val="107000"/>
              </a:lnSpc>
              <a:spcBef>
                <a:spcPts val="200"/>
              </a:spcBef>
            </a:pPr>
            <a:r>
              <a:rPr lang="fi-FI" sz="1000" dirty="0">
                <a:latin typeface="Calibri" panose="020F0502020204030204" pitchFamily="34" charset="0"/>
              </a:rPr>
              <a:t>	- </a:t>
            </a:r>
            <a:r>
              <a:rPr lang="fi-FI" sz="1000" b="1" i="1" dirty="0">
                <a:latin typeface="Calibri" panose="020F0502020204030204" pitchFamily="34" charset="0"/>
              </a:rPr>
              <a:t>Deteminante de la matriz de correlaciones </a:t>
            </a:r>
            <a:r>
              <a:rPr lang="fi-FI" sz="1000" dirty="0">
                <a:latin typeface="Calibri" panose="020F0502020204030204" pitchFamily="34" charset="0"/>
              </a:rPr>
              <a:t>(implementado del retorno logaritmico a 65 dias vista)</a:t>
            </a:r>
          </a:p>
          <a:p>
            <a:pPr>
              <a:lnSpc>
                <a:spcPct val="107000"/>
              </a:lnSpc>
              <a:spcBef>
                <a:spcPts val="200"/>
              </a:spcBef>
            </a:pPr>
            <a:r>
              <a:rPr lang="fi-FI" sz="1000" dirty="0">
                <a:latin typeface="Calibri" panose="020F0502020204030204" pitchFamily="34" charset="0"/>
              </a:rPr>
              <a:t>	- </a:t>
            </a:r>
            <a:r>
              <a:rPr lang="fi-FI" sz="1000" b="1" i="1" dirty="0">
                <a:latin typeface="Calibri" panose="020F0502020204030204" pitchFamily="34" charset="0"/>
              </a:rPr>
              <a:t>Periodo analizado de mejor porfolio historico de 5, 10, 15, 25, 30, 35, 40, 45, 50 dias </a:t>
            </a:r>
            <a:r>
              <a:rPr lang="fi-FI" sz="1000" i="1" dirty="0">
                <a:latin typeface="Calibri" panose="020F0502020204030204" pitchFamily="34" charset="0"/>
              </a:rPr>
              <a:t>( </a:t>
            </a:r>
            <a:r>
              <a:rPr lang="fi-FI" sz="1000" b="1" i="1" dirty="0">
                <a:latin typeface="Calibri" panose="020F0502020204030204" pitchFamily="34" charset="0"/>
              </a:rPr>
              <a:t>rebalanceo de pesos </a:t>
            </a:r>
            <a:r>
              <a:rPr lang="fi-FI" sz="1000" dirty="0">
                <a:latin typeface="Calibri" panose="020F0502020204030204" pitchFamily="34" charset="0"/>
              </a:rPr>
              <a:t>al determinar mejor porfolio a implementar despues de revibir predicciones de algoritmos) ( mejora estabilidad de la cartera y </a:t>
            </a:r>
            <a:r>
              <a:rPr lang="es-ES" sz="1000" dirty="0">
                <a:latin typeface="Calibri" panose="020F0502020204030204" pitchFamily="34" charset="0"/>
              </a:rPr>
              <a:t>estimación de las rentabilidades) </a:t>
            </a:r>
            <a:r>
              <a:rPr lang="fi-FI" sz="1000" dirty="0">
                <a:latin typeface="Calibri" panose="020F0502020204030204" pitchFamily="34" charset="0"/>
              </a:rPr>
              <a:t>(implementado)</a:t>
            </a:r>
          </a:p>
          <a:p>
            <a:pPr>
              <a:lnSpc>
                <a:spcPct val="107000"/>
              </a:lnSpc>
              <a:spcBef>
                <a:spcPts val="200"/>
              </a:spcBef>
            </a:pPr>
            <a:r>
              <a:rPr lang="es-ES" b="1" dirty="0">
                <a:solidFill>
                  <a:srgbClr val="1F4D78"/>
                </a:solidFill>
                <a:latin typeface="Calibri Light" panose="020F0302020204030204" pitchFamily="34" charset="0"/>
                <a:cs typeface="Times New Roman" panose="02020603050405020304" pitchFamily="18" charset="0"/>
              </a:rPr>
              <a:t>INTRODUCCIÓN.</a:t>
            </a:r>
            <a:endParaRPr lang="fi-FI" sz="1000" dirty="0">
              <a:latin typeface="Calibri" panose="020F0502020204030204" pitchFamily="34" charset="0"/>
            </a:endParaRPr>
          </a:p>
          <a:p>
            <a:pPr>
              <a:lnSpc>
                <a:spcPct val="107000"/>
              </a:lnSpc>
              <a:spcBef>
                <a:spcPts val="200"/>
              </a:spcBef>
            </a:pPr>
            <a:r>
              <a:rPr lang="es-ES" sz="1600" b="0" i="0" u="none" strike="noStrike" dirty="0">
                <a:solidFill>
                  <a:srgbClr val="000000"/>
                </a:solidFill>
                <a:effectLst/>
                <a:latin typeface="Calibri" panose="020F0502020204030204" pitchFamily="34" charset="0"/>
              </a:rPr>
              <a:t>Crear </a:t>
            </a:r>
            <a:r>
              <a:rPr lang="es-ES" sz="1600" i="0" strike="noStrike" dirty="0">
                <a:solidFill>
                  <a:srgbClr val="000000"/>
                </a:solidFill>
                <a:effectLst/>
                <a:latin typeface="Calibri" panose="020F0502020204030204" pitchFamily="34" charset="0"/>
              </a:rPr>
              <a:t>un </a:t>
            </a:r>
            <a:r>
              <a:rPr lang="es-ES" sz="1600" b="1" i="1" strike="noStrike" dirty="0">
                <a:solidFill>
                  <a:srgbClr val="000000"/>
                </a:solidFill>
                <a:effectLst/>
                <a:latin typeface="Calibri" panose="020F0502020204030204" pitchFamily="34" charset="0"/>
              </a:rPr>
              <a:t>algoritmo de ML o NN que </a:t>
            </a:r>
            <a:r>
              <a:rPr lang="es-ES" sz="1600" b="1" i="1" strike="noStrike" dirty="0" err="1">
                <a:solidFill>
                  <a:srgbClr val="000000"/>
                </a:solidFill>
                <a:effectLst/>
                <a:latin typeface="Calibri" panose="020F0502020204030204" pitchFamily="34" charset="0"/>
              </a:rPr>
              <a:t>re-balanceara</a:t>
            </a:r>
            <a:r>
              <a:rPr lang="es-ES" sz="1600" b="1" i="1" strike="noStrike" dirty="0">
                <a:solidFill>
                  <a:srgbClr val="000000"/>
                </a:solidFill>
                <a:effectLst/>
                <a:latin typeface="Calibri" panose="020F0502020204030204" pitchFamily="34" charset="0"/>
              </a:rPr>
              <a:t> sobre estas diferentes carteras</a:t>
            </a:r>
            <a:r>
              <a:rPr lang="es-ES" sz="1600" b="0" i="1" strike="noStrike" dirty="0">
                <a:solidFill>
                  <a:srgbClr val="000000"/>
                </a:solidFill>
                <a:effectLst/>
                <a:latin typeface="Calibri" panose="020F0502020204030204" pitchFamily="34" charset="0"/>
              </a:rPr>
              <a:t>.</a:t>
            </a:r>
          </a:p>
          <a:p>
            <a:pPr>
              <a:lnSpc>
                <a:spcPct val="107000"/>
              </a:lnSpc>
              <a:spcBef>
                <a:spcPts val="200"/>
              </a:spcBef>
            </a:pPr>
            <a:r>
              <a:rPr lang="es-ES" sz="1600" dirty="0">
                <a:solidFill>
                  <a:srgbClr val="000000"/>
                </a:solidFill>
                <a:latin typeface="Calibri" panose="020F0502020204030204" pitchFamily="34" charset="0"/>
              </a:rPr>
              <a:t>S</a:t>
            </a:r>
            <a:r>
              <a:rPr lang="es-ES" sz="1600" b="0" i="0" u="none" strike="noStrike" dirty="0">
                <a:solidFill>
                  <a:srgbClr val="000000"/>
                </a:solidFill>
                <a:effectLst/>
                <a:latin typeface="Calibri" panose="020F0502020204030204" pitchFamily="34" charset="0"/>
              </a:rPr>
              <a:t>e ha usado ML y NN para hacer </a:t>
            </a:r>
            <a:r>
              <a:rPr lang="es-ES" sz="1600" b="1" i="1" strike="noStrike" dirty="0">
                <a:solidFill>
                  <a:srgbClr val="000000"/>
                </a:solidFill>
                <a:effectLst/>
                <a:latin typeface="Calibri" panose="020F0502020204030204" pitchFamily="34" charset="0"/>
              </a:rPr>
              <a:t>rebalanceo</a:t>
            </a:r>
            <a:r>
              <a:rPr lang="es-ES" sz="1600" b="0" i="0" u="none" strike="noStrike" dirty="0">
                <a:solidFill>
                  <a:srgbClr val="000000"/>
                </a:solidFill>
                <a:effectLst/>
                <a:latin typeface="Calibri" panose="020F0502020204030204" pitchFamily="34" charset="0"/>
              </a:rPr>
              <a:t> entre diferentes tipos de carteras de materias primas sobre los porfolios explicados en </a:t>
            </a:r>
            <a:r>
              <a:rPr lang="es-ES" sz="1600" dirty="0">
                <a:effectLst/>
                <a:latin typeface="Calibri" panose="020F0502020204030204" pitchFamily="34" charset="0"/>
                <a:ea typeface="Calibri" panose="020F0502020204030204" pitchFamily="34" charset="0"/>
              </a:rPr>
              <a:t>Modern Portfolio </a:t>
            </a:r>
            <a:r>
              <a:rPr lang="es-ES" sz="1600" dirty="0" err="1">
                <a:effectLst/>
                <a:latin typeface="Calibri" panose="020F0502020204030204" pitchFamily="34" charset="0"/>
                <a:ea typeface="Calibri" panose="020F0502020204030204" pitchFamily="34" charset="0"/>
              </a:rPr>
              <a:t>Theory</a:t>
            </a:r>
            <a:r>
              <a:rPr lang="es-ES" sz="1600" dirty="0">
                <a:effectLst/>
                <a:latin typeface="Calibri" panose="020F0502020204030204" pitchFamily="34" charset="0"/>
                <a:ea typeface="Calibri" panose="020F0502020204030204" pitchFamily="34" charset="0"/>
              </a:rPr>
              <a:t> Clases</a:t>
            </a:r>
            <a:r>
              <a:rPr lang="es-ES" sz="1600" b="0" i="0" u="none" strike="noStrike" dirty="0">
                <a:solidFill>
                  <a:srgbClr val="000000"/>
                </a:solidFill>
                <a:effectLst/>
                <a:latin typeface="Calibri" panose="020F0502020204030204" pitchFamily="34" charset="0"/>
              </a:rPr>
              <a:t>.</a:t>
            </a:r>
            <a:endParaRPr lang="fi-FI" sz="16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0B19188-19E9-7F6B-9C2B-CB7661B1450F}"/>
              </a:ext>
            </a:extLst>
          </p:cNvPr>
          <p:cNvSpPr/>
          <p:nvPr/>
        </p:nvSpPr>
        <p:spPr>
          <a:xfrm>
            <a:off x="1853967" y="637563"/>
            <a:ext cx="1988191" cy="192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 name="Rectangle 3">
            <a:extLst>
              <a:ext uri="{FF2B5EF4-FFF2-40B4-BE49-F238E27FC236}">
                <a16:creationId xmlns:a16="http://schemas.microsoft.com/office/drawing/2014/main" id="{4A85976A-9314-0362-7822-24586605E30C}"/>
              </a:ext>
            </a:extLst>
          </p:cNvPr>
          <p:cNvSpPr/>
          <p:nvPr/>
        </p:nvSpPr>
        <p:spPr>
          <a:xfrm>
            <a:off x="4565165" y="982910"/>
            <a:ext cx="1988191" cy="192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Rectangle 5">
            <a:extLst>
              <a:ext uri="{FF2B5EF4-FFF2-40B4-BE49-F238E27FC236}">
                <a16:creationId xmlns:a16="http://schemas.microsoft.com/office/drawing/2014/main" id="{35A9E5BB-6948-F7B7-2692-6BFBAC7FF7B3}"/>
              </a:ext>
            </a:extLst>
          </p:cNvPr>
          <p:cNvSpPr/>
          <p:nvPr/>
        </p:nvSpPr>
        <p:spPr>
          <a:xfrm>
            <a:off x="4976070" y="1360414"/>
            <a:ext cx="3203196" cy="192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Rectangle 7">
            <a:extLst>
              <a:ext uri="{FF2B5EF4-FFF2-40B4-BE49-F238E27FC236}">
                <a16:creationId xmlns:a16="http://schemas.microsoft.com/office/drawing/2014/main" id="{F886ABBE-5D86-9497-046E-144F2B5F91E2}"/>
              </a:ext>
            </a:extLst>
          </p:cNvPr>
          <p:cNvSpPr/>
          <p:nvPr/>
        </p:nvSpPr>
        <p:spPr>
          <a:xfrm>
            <a:off x="5940804" y="1553361"/>
            <a:ext cx="3203196" cy="192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Rectangle 8">
            <a:extLst>
              <a:ext uri="{FF2B5EF4-FFF2-40B4-BE49-F238E27FC236}">
                <a16:creationId xmlns:a16="http://schemas.microsoft.com/office/drawing/2014/main" id="{4095B8BC-D7EC-7E69-AEC3-3ABB0D3F9850}"/>
              </a:ext>
            </a:extLst>
          </p:cNvPr>
          <p:cNvSpPr/>
          <p:nvPr/>
        </p:nvSpPr>
        <p:spPr>
          <a:xfrm>
            <a:off x="522914" y="1746308"/>
            <a:ext cx="3203196" cy="192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Rectangle 9">
            <a:extLst>
              <a:ext uri="{FF2B5EF4-FFF2-40B4-BE49-F238E27FC236}">
                <a16:creationId xmlns:a16="http://schemas.microsoft.com/office/drawing/2014/main" id="{7C4E707B-05D1-93BE-37A9-BAB6AFC59F74}"/>
              </a:ext>
            </a:extLst>
          </p:cNvPr>
          <p:cNvSpPr/>
          <p:nvPr/>
        </p:nvSpPr>
        <p:spPr>
          <a:xfrm>
            <a:off x="1451295" y="1553362"/>
            <a:ext cx="2239862" cy="166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Rectangle 10">
            <a:extLst>
              <a:ext uri="{FF2B5EF4-FFF2-40B4-BE49-F238E27FC236}">
                <a16:creationId xmlns:a16="http://schemas.microsoft.com/office/drawing/2014/main" id="{505C3F39-6F9D-9D59-FA15-26AFB1BDCE66}"/>
              </a:ext>
            </a:extLst>
          </p:cNvPr>
          <p:cNvSpPr/>
          <p:nvPr/>
        </p:nvSpPr>
        <p:spPr>
          <a:xfrm>
            <a:off x="1772874" y="1210810"/>
            <a:ext cx="3203196" cy="192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 name="Rectangle 11">
            <a:extLst>
              <a:ext uri="{FF2B5EF4-FFF2-40B4-BE49-F238E27FC236}">
                <a16:creationId xmlns:a16="http://schemas.microsoft.com/office/drawing/2014/main" id="{827F413A-BDFF-8551-5F8A-5775377DAF52}"/>
              </a:ext>
            </a:extLst>
          </p:cNvPr>
          <p:cNvSpPr/>
          <p:nvPr/>
        </p:nvSpPr>
        <p:spPr>
          <a:xfrm>
            <a:off x="1526797" y="1402222"/>
            <a:ext cx="1220441" cy="151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3" name="Rectangle 12">
            <a:extLst>
              <a:ext uri="{FF2B5EF4-FFF2-40B4-BE49-F238E27FC236}">
                <a16:creationId xmlns:a16="http://schemas.microsoft.com/office/drawing/2014/main" id="{96BA5DC0-7B51-ABBD-90E1-FFE0B8351555}"/>
              </a:ext>
            </a:extLst>
          </p:cNvPr>
          <p:cNvSpPr/>
          <p:nvPr/>
        </p:nvSpPr>
        <p:spPr>
          <a:xfrm>
            <a:off x="2848062" y="1912691"/>
            <a:ext cx="5163424" cy="21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4" name="Rectangle 13">
            <a:extLst>
              <a:ext uri="{FF2B5EF4-FFF2-40B4-BE49-F238E27FC236}">
                <a16:creationId xmlns:a16="http://schemas.microsoft.com/office/drawing/2014/main" id="{0664DBDE-0C6A-E96A-E3D7-01B269EDECB0}"/>
              </a:ext>
            </a:extLst>
          </p:cNvPr>
          <p:cNvSpPr/>
          <p:nvPr/>
        </p:nvSpPr>
        <p:spPr>
          <a:xfrm>
            <a:off x="445702" y="2088859"/>
            <a:ext cx="3203196" cy="146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Rectangle 14">
            <a:extLst>
              <a:ext uri="{FF2B5EF4-FFF2-40B4-BE49-F238E27FC236}">
                <a16:creationId xmlns:a16="http://schemas.microsoft.com/office/drawing/2014/main" id="{7E20C18F-C2F7-49A4-2D92-DCE5BCCB68A2}"/>
              </a:ext>
            </a:extLst>
          </p:cNvPr>
          <p:cNvSpPr/>
          <p:nvPr/>
        </p:nvSpPr>
        <p:spPr>
          <a:xfrm>
            <a:off x="1526797" y="2290059"/>
            <a:ext cx="1928768" cy="146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6" name="Rectangle 15">
            <a:extLst>
              <a:ext uri="{FF2B5EF4-FFF2-40B4-BE49-F238E27FC236}">
                <a16:creationId xmlns:a16="http://schemas.microsoft.com/office/drawing/2014/main" id="{F23E8BCA-B36F-91EF-EA51-83212BA4D837}"/>
              </a:ext>
            </a:extLst>
          </p:cNvPr>
          <p:cNvSpPr/>
          <p:nvPr/>
        </p:nvSpPr>
        <p:spPr>
          <a:xfrm>
            <a:off x="4706224" y="2266188"/>
            <a:ext cx="3565321" cy="21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7" name="Rectangle 16">
            <a:extLst>
              <a:ext uri="{FF2B5EF4-FFF2-40B4-BE49-F238E27FC236}">
                <a16:creationId xmlns:a16="http://schemas.microsoft.com/office/drawing/2014/main" id="{B13E8CDC-FE71-B888-D01B-A2BDCBD53055}"/>
              </a:ext>
            </a:extLst>
          </p:cNvPr>
          <p:cNvSpPr/>
          <p:nvPr/>
        </p:nvSpPr>
        <p:spPr>
          <a:xfrm>
            <a:off x="441664" y="2485699"/>
            <a:ext cx="2406398" cy="122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8" name="Rectangle 17">
            <a:extLst>
              <a:ext uri="{FF2B5EF4-FFF2-40B4-BE49-F238E27FC236}">
                <a16:creationId xmlns:a16="http://schemas.microsoft.com/office/drawing/2014/main" id="{FD481D2B-E983-0373-BC8B-93D5AA69142A}"/>
              </a:ext>
            </a:extLst>
          </p:cNvPr>
          <p:cNvSpPr/>
          <p:nvPr/>
        </p:nvSpPr>
        <p:spPr>
          <a:xfrm>
            <a:off x="647351" y="4354612"/>
            <a:ext cx="2532077" cy="14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9" name="Rectangle 18">
            <a:extLst>
              <a:ext uri="{FF2B5EF4-FFF2-40B4-BE49-F238E27FC236}">
                <a16:creationId xmlns:a16="http://schemas.microsoft.com/office/drawing/2014/main" id="{5998D345-4FF0-658B-9EF2-A0C11C0171FC}"/>
              </a:ext>
            </a:extLst>
          </p:cNvPr>
          <p:cNvSpPr/>
          <p:nvPr/>
        </p:nvSpPr>
        <p:spPr>
          <a:xfrm>
            <a:off x="2897697" y="4652616"/>
            <a:ext cx="3203196" cy="21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0" name="Rectangle 19">
            <a:extLst>
              <a:ext uri="{FF2B5EF4-FFF2-40B4-BE49-F238E27FC236}">
                <a16:creationId xmlns:a16="http://schemas.microsoft.com/office/drawing/2014/main" id="{E8A5D62B-27DE-6345-1EB6-873488D5ADD6}"/>
              </a:ext>
            </a:extLst>
          </p:cNvPr>
          <p:cNvSpPr/>
          <p:nvPr/>
        </p:nvSpPr>
        <p:spPr>
          <a:xfrm>
            <a:off x="2747238" y="4850610"/>
            <a:ext cx="2042876" cy="1731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1" name="Rectangle 20">
            <a:extLst>
              <a:ext uri="{FF2B5EF4-FFF2-40B4-BE49-F238E27FC236}">
                <a16:creationId xmlns:a16="http://schemas.microsoft.com/office/drawing/2014/main" id="{EFE6FD73-96FE-F987-5659-246908A71CC9}"/>
              </a:ext>
            </a:extLst>
          </p:cNvPr>
          <p:cNvSpPr/>
          <p:nvPr/>
        </p:nvSpPr>
        <p:spPr>
          <a:xfrm>
            <a:off x="3726110" y="5025999"/>
            <a:ext cx="2827246" cy="203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2" name="Rectangle 21">
            <a:extLst>
              <a:ext uri="{FF2B5EF4-FFF2-40B4-BE49-F238E27FC236}">
                <a16:creationId xmlns:a16="http://schemas.microsoft.com/office/drawing/2014/main" id="{27BDA818-E7AB-9E7C-4EEB-7F55A3A111AB}"/>
              </a:ext>
            </a:extLst>
          </p:cNvPr>
          <p:cNvSpPr/>
          <p:nvPr/>
        </p:nvSpPr>
        <p:spPr>
          <a:xfrm>
            <a:off x="522914" y="5436570"/>
            <a:ext cx="8028420" cy="203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3" name="Rectangle 22">
            <a:extLst>
              <a:ext uri="{FF2B5EF4-FFF2-40B4-BE49-F238E27FC236}">
                <a16:creationId xmlns:a16="http://schemas.microsoft.com/office/drawing/2014/main" id="{086CBCD1-3750-0AE1-527D-168322C82FA8}"/>
              </a:ext>
            </a:extLst>
          </p:cNvPr>
          <p:cNvSpPr/>
          <p:nvPr/>
        </p:nvSpPr>
        <p:spPr>
          <a:xfrm>
            <a:off x="7097087" y="5243623"/>
            <a:ext cx="1589714" cy="203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5" name="Rectangle 24">
            <a:extLst>
              <a:ext uri="{FF2B5EF4-FFF2-40B4-BE49-F238E27FC236}">
                <a16:creationId xmlns:a16="http://schemas.microsoft.com/office/drawing/2014/main" id="{6A8C55D8-7675-A1CF-0E8F-0147314CFC10}"/>
              </a:ext>
            </a:extLst>
          </p:cNvPr>
          <p:cNvSpPr/>
          <p:nvPr/>
        </p:nvSpPr>
        <p:spPr>
          <a:xfrm>
            <a:off x="4390357" y="3201325"/>
            <a:ext cx="1381270" cy="141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6" name="Rectangle 25">
            <a:extLst>
              <a:ext uri="{FF2B5EF4-FFF2-40B4-BE49-F238E27FC236}">
                <a16:creationId xmlns:a16="http://schemas.microsoft.com/office/drawing/2014/main" id="{9C327EFD-2F35-B28D-6E7F-D804E6DD4173}"/>
              </a:ext>
            </a:extLst>
          </p:cNvPr>
          <p:cNvSpPr/>
          <p:nvPr/>
        </p:nvSpPr>
        <p:spPr>
          <a:xfrm>
            <a:off x="3691157" y="3021006"/>
            <a:ext cx="1381270" cy="141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7" name="Rectangle 26">
            <a:extLst>
              <a:ext uri="{FF2B5EF4-FFF2-40B4-BE49-F238E27FC236}">
                <a16:creationId xmlns:a16="http://schemas.microsoft.com/office/drawing/2014/main" id="{A94118A4-F337-CD3D-F601-33A5EF8D1543}"/>
              </a:ext>
            </a:extLst>
          </p:cNvPr>
          <p:cNvSpPr/>
          <p:nvPr/>
        </p:nvSpPr>
        <p:spPr>
          <a:xfrm>
            <a:off x="4177990" y="4143789"/>
            <a:ext cx="1381270" cy="141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8" name="Rectangle 27">
            <a:extLst>
              <a:ext uri="{FF2B5EF4-FFF2-40B4-BE49-F238E27FC236}">
                <a16:creationId xmlns:a16="http://schemas.microsoft.com/office/drawing/2014/main" id="{717A63AD-FD42-9144-37FE-491C000F6E32}"/>
              </a:ext>
            </a:extLst>
          </p:cNvPr>
          <p:cNvSpPr/>
          <p:nvPr/>
        </p:nvSpPr>
        <p:spPr>
          <a:xfrm>
            <a:off x="4542757" y="3353725"/>
            <a:ext cx="1381270" cy="141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9" name="Rectangle 28">
            <a:extLst>
              <a:ext uri="{FF2B5EF4-FFF2-40B4-BE49-F238E27FC236}">
                <a16:creationId xmlns:a16="http://schemas.microsoft.com/office/drawing/2014/main" id="{684796CD-1746-B34E-C2D2-BBD66A2CC8E8}"/>
              </a:ext>
            </a:extLst>
          </p:cNvPr>
          <p:cNvSpPr/>
          <p:nvPr/>
        </p:nvSpPr>
        <p:spPr>
          <a:xfrm>
            <a:off x="5924027" y="3985279"/>
            <a:ext cx="1381270" cy="141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0" name="Rectangle 29">
            <a:extLst>
              <a:ext uri="{FF2B5EF4-FFF2-40B4-BE49-F238E27FC236}">
                <a16:creationId xmlns:a16="http://schemas.microsoft.com/office/drawing/2014/main" id="{1647C151-7D02-B6F3-CE31-F37B4902AC1E}"/>
              </a:ext>
            </a:extLst>
          </p:cNvPr>
          <p:cNvSpPr/>
          <p:nvPr/>
        </p:nvSpPr>
        <p:spPr>
          <a:xfrm>
            <a:off x="5172086" y="3823654"/>
            <a:ext cx="1381270" cy="141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1" name="Rectangle 30">
            <a:extLst>
              <a:ext uri="{FF2B5EF4-FFF2-40B4-BE49-F238E27FC236}">
                <a16:creationId xmlns:a16="http://schemas.microsoft.com/office/drawing/2014/main" id="{7AB43190-AB68-5317-9316-BDD7366743D7}"/>
              </a:ext>
            </a:extLst>
          </p:cNvPr>
          <p:cNvSpPr/>
          <p:nvPr/>
        </p:nvSpPr>
        <p:spPr>
          <a:xfrm>
            <a:off x="4719623" y="3622363"/>
            <a:ext cx="1381270" cy="141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2" name="Rectangle 31">
            <a:extLst>
              <a:ext uri="{FF2B5EF4-FFF2-40B4-BE49-F238E27FC236}">
                <a16:creationId xmlns:a16="http://schemas.microsoft.com/office/drawing/2014/main" id="{AF25B0ED-1E47-675F-D224-4789F1094C3A}"/>
              </a:ext>
            </a:extLst>
          </p:cNvPr>
          <p:cNvSpPr/>
          <p:nvPr/>
        </p:nvSpPr>
        <p:spPr>
          <a:xfrm>
            <a:off x="4028988" y="3415740"/>
            <a:ext cx="1381270" cy="141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192426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83B41C-F7B6-1250-554C-7AD57E09FFF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40</a:t>
            </a:fld>
            <a:endParaRPr lang="es-ES"/>
          </a:p>
        </p:txBody>
      </p:sp>
      <p:sp>
        <p:nvSpPr>
          <p:cNvPr id="11" name="TextBox 10">
            <a:extLst>
              <a:ext uri="{FF2B5EF4-FFF2-40B4-BE49-F238E27FC236}">
                <a16:creationId xmlns:a16="http://schemas.microsoft.com/office/drawing/2014/main" id="{029DE0BE-BF06-F425-23FB-D95D4895A64A}"/>
              </a:ext>
            </a:extLst>
          </p:cNvPr>
          <p:cNvSpPr txBox="1"/>
          <p:nvPr/>
        </p:nvSpPr>
        <p:spPr>
          <a:xfrm>
            <a:off x="0" y="19052"/>
            <a:ext cx="8993080" cy="307777"/>
          </a:xfrm>
          <a:prstGeom prst="rect">
            <a:avLst/>
          </a:prstGeom>
          <a:noFill/>
        </p:spPr>
        <p:txBody>
          <a:bodyPr wrap="square">
            <a:spAutoFit/>
          </a:bodyPr>
          <a:lstStyle/>
          <a:p>
            <a:r>
              <a:rPr lang="es-ES" dirty="0"/>
              <a:t>Enfoque 4: Basado en Clústeres de precio de Materias Primas </a:t>
            </a:r>
            <a:endParaRPr lang="fi-FI" dirty="0"/>
          </a:p>
        </p:txBody>
      </p:sp>
      <p:pic>
        <p:nvPicPr>
          <p:cNvPr id="12" name="Imagen 269">
            <a:extLst>
              <a:ext uri="{FF2B5EF4-FFF2-40B4-BE49-F238E27FC236}">
                <a16:creationId xmlns:a16="http://schemas.microsoft.com/office/drawing/2014/main" id="{9AB7D56A-0BCD-517A-C490-50358DF8FFBA}"/>
              </a:ext>
            </a:extLst>
          </p:cNvPr>
          <p:cNvPicPr>
            <a:picLocks noChangeAspect="1"/>
          </p:cNvPicPr>
          <p:nvPr/>
        </p:nvPicPr>
        <p:blipFill>
          <a:blip r:embed="rId2"/>
          <a:stretch>
            <a:fillRect/>
          </a:stretch>
        </p:blipFill>
        <p:spPr>
          <a:xfrm>
            <a:off x="431372" y="816745"/>
            <a:ext cx="3053618" cy="4146889"/>
          </a:xfrm>
          <a:prstGeom prst="rect">
            <a:avLst/>
          </a:prstGeom>
        </p:spPr>
      </p:pic>
      <p:pic>
        <p:nvPicPr>
          <p:cNvPr id="13" name="Imagen 270">
            <a:extLst>
              <a:ext uri="{FF2B5EF4-FFF2-40B4-BE49-F238E27FC236}">
                <a16:creationId xmlns:a16="http://schemas.microsoft.com/office/drawing/2014/main" id="{7021DBFE-98CB-3E54-FE70-3927A1C2E765}"/>
              </a:ext>
            </a:extLst>
          </p:cNvPr>
          <p:cNvPicPr>
            <a:picLocks noChangeAspect="1"/>
          </p:cNvPicPr>
          <p:nvPr/>
        </p:nvPicPr>
        <p:blipFill>
          <a:blip r:embed="rId3"/>
          <a:stretch>
            <a:fillRect/>
          </a:stretch>
        </p:blipFill>
        <p:spPr>
          <a:xfrm>
            <a:off x="4376722" y="1047565"/>
            <a:ext cx="3159971" cy="3357192"/>
          </a:xfrm>
          <a:prstGeom prst="rect">
            <a:avLst/>
          </a:prstGeom>
        </p:spPr>
      </p:pic>
      <p:sp>
        <p:nvSpPr>
          <p:cNvPr id="6" name="TextBox 5">
            <a:extLst>
              <a:ext uri="{FF2B5EF4-FFF2-40B4-BE49-F238E27FC236}">
                <a16:creationId xmlns:a16="http://schemas.microsoft.com/office/drawing/2014/main" id="{6014B06D-B105-731C-C039-0A7C25D4FEC6}"/>
              </a:ext>
            </a:extLst>
          </p:cNvPr>
          <p:cNvSpPr txBox="1"/>
          <p:nvPr/>
        </p:nvSpPr>
        <p:spPr>
          <a:xfrm>
            <a:off x="159799" y="5117937"/>
            <a:ext cx="8672742" cy="954107"/>
          </a:xfrm>
          <a:prstGeom prst="rect">
            <a:avLst/>
          </a:prstGeom>
          <a:noFill/>
        </p:spPr>
        <p:txBody>
          <a:bodyPr wrap="square">
            <a:spAutoFit/>
          </a:bodyPr>
          <a:lstStyle/>
          <a:p>
            <a:r>
              <a:rPr lang="fi-FI" dirty="0"/>
              <a:t>Se hizo un estudio de clusterizacion de los datos del precio de las materias primas usando clusters AgglomerativeClustering, silhouette y con KMeans. La conclusión es que los datos podían ser clusterizados y a partir de allí; algo se podía sacar. </a:t>
            </a:r>
          </a:p>
          <a:p>
            <a:r>
              <a:rPr lang="fi-FI" dirty="0"/>
              <a:t>Véase también Fernando_Gallego a Fer ML y Clusters FINAL.ipynb</a:t>
            </a:r>
          </a:p>
        </p:txBody>
      </p:sp>
      <p:sp>
        <p:nvSpPr>
          <p:cNvPr id="8" name="TextBox 7">
            <a:extLst>
              <a:ext uri="{FF2B5EF4-FFF2-40B4-BE49-F238E27FC236}">
                <a16:creationId xmlns:a16="http://schemas.microsoft.com/office/drawing/2014/main" id="{C9C44E82-4692-1C4A-DABC-A348567F33C6}"/>
              </a:ext>
            </a:extLst>
          </p:cNvPr>
          <p:cNvSpPr txBox="1"/>
          <p:nvPr/>
        </p:nvSpPr>
        <p:spPr>
          <a:xfrm>
            <a:off x="630315" y="455233"/>
            <a:ext cx="4580876" cy="307777"/>
          </a:xfrm>
          <a:prstGeom prst="rect">
            <a:avLst/>
          </a:prstGeom>
          <a:noFill/>
        </p:spPr>
        <p:txBody>
          <a:bodyPr wrap="square">
            <a:spAutoFit/>
          </a:bodyPr>
          <a:lstStyle/>
          <a:p>
            <a:r>
              <a:rPr lang="fi-FI" dirty="0"/>
              <a:t>AgglomerativeClustering</a:t>
            </a:r>
          </a:p>
        </p:txBody>
      </p:sp>
      <p:sp>
        <p:nvSpPr>
          <p:cNvPr id="10" name="TextBox 9">
            <a:extLst>
              <a:ext uri="{FF2B5EF4-FFF2-40B4-BE49-F238E27FC236}">
                <a16:creationId xmlns:a16="http://schemas.microsoft.com/office/drawing/2014/main" id="{CCB08EDA-DF09-FACF-BD58-C9D0F3C8F491}"/>
              </a:ext>
            </a:extLst>
          </p:cNvPr>
          <p:cNvSpPr txBox="1"/>
          <p:nvPr/>
        </p:nvSpPr>
        <p:spPr>
          <a:xfrm>
            <a:off x="7474258" y="2055692"/>
            <a:ext cx="1358283" cy="307777"/>
          </a:xfrm>
          <a:prstGeom prst="rect">
            <a:avLst/>
          </a:prstGeom>
          <a:noFill/>
        </p:spPr>
        <p:txBody>
          <a:bodyPr wrap="square">
            <a:spAutoFit/>
          </a:bodyPr>
          <a:lstStyle/>
          <a:p>
            <a:r>
              <a:rPr lang="fi-FI" dirty="0"/>
              <a:t>silhouette</a:t>
            </a:r>
          </a:p>
        </p:txBody>
      </p:sp>
      <p:sp>
        <p:nvSpPr>
          <p:cNvPr id="15" name="TextBox 14">
            <a:extLst>
              <a:ext uri="{FF2B5EF4-FFF2-40B4-BE49-F238E27FC236}">
                <a16:creationId xmlns:a16="http://schemas.microsoft.com/office/drawing/2014/main" id="{43829F2A-15EC-1707-E078-6797526057B5}"/>
              </a:ext>
            </a:extLst>
          </p:cNvPr>
          <p:cNvSpPr txBox="1"/>
          <p:nvPr/>
        </p:nvSpPr>
        <p:spPr>
          <a:xfrm>
            <a:off x="7931694" y="3938443"/>
            <a:ext cx="1212306" cy="307777"/>
          </a:xfrm>
          <a:prstGeom prst="rect">
            <a:avLst/>
          </a:prstGeom>
          <a:noFill/>
        </p:spPr>
        <p:txBody>
          <a:bodyPr wrap="square">
            <a:spAutoFit/>
          </a:bodyPr>
          <a:lstStyle/>
          <a:p>
            <a:r>
              <a:rPr lang="fi-FI" dirty="0"/>
              <a:t>Kmeans</a:t>
            </a:r>
          </a:p>
        </p:txBody>
      </p:sp>
    </p:spTree>
    <p:extLst>
      <p:ext uri="{BB962C8B-B14F-4D97-AF65-F5344CB8AC3E}">
        <p14:creationId xmlns:p14="http://schemas.microsoft.com/office/powerpoint/2010/main" val="2057963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DF284A-0137-6CE6-0BD5-CB4537619F5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41</a:t>
            </a:fld>
            <a:endParaRPr lang="es-ES"/>
          </a:p>
        </p:txBody>
      </p:sp>
      <p:sp>
        <p:nvSpPr>
          <p:cNvPr id="7" name="TextBox 6">
            <a:extLst>
              <a:ext uri="{FF2B5EF4-FFF2-40B4-BE49-F238E27FC236}">
                <a16:creationId xmlns:a16="http://schemas.microsoft.com/office/drawing/2014/main" id="{B766D04A-84C4-E688-07FF-1B980587AA0C}"/>
              </a:ext>
            </a:extLst>
          </p:cNvPr>
          <p:cNvSpPr txBox="1"/>
          <p:nvPr/>
        </p:nvSpPr>
        <p:spPr>
          <a:xfrm>
            <a:off x="0" y="19052"/>
            <a:ext cx="9144000" cy="307777"/>
          </a:xfrm>
          <a:prstGeom prst="rect">
            <a:avLst/>
          </a:prstGeom>
          <a:noFill/>
        </p:spPr>
        <p:txBody>
          <a:bodyPr wrap="square">
            <a:spAutoFit/>
          </a:bodyPr>
          <a:lstStyle/>
          <a:p>
            <a:pPr marL="77470" indent="0">
              <a:buNone/>
            </a:pPr>
            <a:r>
              <a:rPr lang="es-ES" sz="1400" dirty="0">
                <a:solidFill>
                  <a:srgbClr val="000000"/>
                </a:solidFill>
                <a:latin typeface="Calibri" panose="020F0502020204030204" pitchFamily="34" charset="0"/>
                <a:ea typeface="Calibri" panose="020F0502020204030204" pitchFamily="34" charset="0"/>
              </a:rPr>
              <a:t>Enfoque 5: Precio de materias primas en series temporales: estudio estándar de </a:t>
            </a:r>
            <a:r>
              <a:rPr lang="es-ES" sz="1400" dirty="0" err="1">
                <a:solidFill>
                  <a:srgbClr val="000000"/>
                </a:solidFill>
                <a:latin typeface="Calibri" panose="020F0502020204030204" pitchFamily="34" charset="0"/>
                <a:ea typeface="Calibri" panose="020F0502020204030204" pitchFamily="34" charset="0"/>
              </a:rPr>
              <a:t>TensorFlow</a:t>
            </a:r>
            <a:r>
              <a:rPr lang="es-ES" sz="1400" dirty="0">
                <a:solidFill>
                  <a:srgbClr val="000000"/>
                </a:solidFill>
                <a:latin typeface="Calibri" panose="020F0502020204030204" pitchFamily="34" charset="0"/>
                <a:ea typeface="Calibri" panose="020F0502020204030204" pitchFamily="34" charset="0"/>
              </a:rPr>
              <a:t> para series temporales</a:t>
            </a:r>
            <a:endParaRPr lang="es-ES" sz="1400" dirty="0">
              <a:solidFill>
                <a:srgbClr val="000000"/>
              </a:solidFill>
              <a:effectLst/>
              <a:latin typeface="Calibri" panose="020F0502020204030204" pitchFamily="34" charset="0"/>
              <a:ea typeface="Calibri" panose="020F0502020204030204" pitchFamily="34" charset="0"/>
            </a:endParaRPr>
          </a:p>
        </p:txBody>
      </p:sp>
      <p:sp>
        <p:nvSpPr>
          <p:cNvPr id="10" name="Title 1">
            <a:extLst>
              <a:ext uri="{FF2B5EF4-FFF2-40B4-BE49-F238E27FC236}">
                <a16:creationId xmlns:a16="http://schemas.microsoft.com/office/drawing/2014/main" id="{96546843-C401-923F-8C68-5F194F707D12}"/>
              </a:ext>
            </a:extLst>
          </p:cNvPr>
          <p:cNvSpPr>
            <a:spLocks noGrp="1"/>
          </p:cNvSpPr>
          <p:nvPr>
            <p:ph type="title"/>
          </p:nvPr>
        </p:nvSpPr>
        <p:spPr>
          <a:xfrm>
            <a:off x="457200" y="533400"/>
            <a:ext cx="8229600" cy="328613"/>
          </a:xfrm>
        </p:spPr>
        <p:txBody>
          <a:bodyPr>
            <a:noAutofit/>
          </a:bodyPr>
          <a:lstStyle/>
          <a:p>
            <a:r>
              <a:rPr lang="es-ES" sz="2000" b="1" i="0" u="none" strike="noStrike" cap="none" dirty="0">
                <a:solidFill>
                  <a:srgbClr val="4F81BD"/>
                </a:solidFill>
                <a:latin typeface="Calibri"/>
                <a:ea typeface="Calibri"/>
                <a:cs typeface="Calibri"/>
                <a:sym typeface="Calibri"/>
              </a:rPr>
              <a:t>1.-</a:t>
            </a:r>
            <a:r>
              <a:rPr lang="es-ES" sz="2000" b="1" i="0" u="none" strike="noStrike" cap="none" dirty="0">
                <a:solidFill>
                  <a:schemeClr val="dk1"/>
                </a:solidFill>
                <a:latin typeface="Calibri"/>
                <a:ea typeface="Calibri"/>
                <a:cs typeface="Calibri"/>
                <a:sym typeface="Calibri"/>
              </a:rPr>
              <a:t> INTRODUCCIÓN.</a:t>
            </a:r>
            <a:endParaRPr lang="fi-FI" sz="2000" dirty="0"/>
          </a:p>
        </p:txBody>
      </p:sp>
      <p:sp>
        <p:nvSpPr>
          <p:cNvPr id="12" name="TextBox 11">
            <a:extLst>
              <a:ext uri="{FF2B5EF4-FFF2-40B4-BE49-F238E27FC236}">
                <a16:creationId xmlns:a16="http://schemas.microsoft.com/office/drawing/2014/main" id="{B8A6F080-F750-133F-32D6-937ADFF6D209}"/>
              </a:ext>
            </a:extLst>
          </p:cNvPr>
          <p:cNvSpPr txBox="1"/>
          <p:nvPr/>
        </p:nvSpPr>
        <p:spPr>
          <a:xfrm>
            <a:off x="457200" y="914695"/>
            <a:ext cx="8411592" cy="307777"/>
          </a:xfrm>
          <a:prstGeom prst="rect">
            <a:avLst/>
          </a:prstGeom>
          <a:noFill/>
        </p:spPr>
        <p:txBody>
          <a:bodyPr wrap="square">
            <a:spAutoFit/>
          </a:bodyPr>
          <a:lstStyle/>
          <a:p>
            <a:r>
              <a:rPr lang="fi-FI" dirty="0"/>
              <a:t>Estructura de estudio propuesto por tensor flow para predecir data de series temporales (Fase 5)</a:t>
            </a:r>
          </a:p>
        </p:txBody>
      </p:sp>
      <p:pic>
        <p:nvPicPr>
          <p:cNvPr id="13" name="Imagen 32">
            <a:extLst>
              <a:ext uri="{FF2B5EF4-FFF2-40B4-BE49-F238E27FC236}">
                <a16:creationId xmlns:a16="http://schemas.microsoft.com/office/drawing/2014/main" id="{39A88820-1A00-688A-2DC8-0869F4888273}"/>
              </a:ext>
            </a:extLst>
          </p:cNvPr>
          <p:cNvPicPr>
            <a:picLocks noChangeAspect="1"/>
          </p:cNvPicPr>
          <p:nvPr/>
        </p:nvPicPr>
        <p:blipFill>
          <a:blip r:embed="rId2"/>
          <a:stretch>
            <a:fillRect/>
          </a:stretch>
        </p:blipFill>
        <p:spPr>
          <a:xfrm>
            <a:off x="457200" y="1275154"/>
            <a:ext cx="4434205" cy="723900"/>
          </a:xfrm>
          <a:prstGeom prst="rect">
            <a:avLst/>
          </a:prstGeom>
        </p:spPr>
      </p:pic>
      <p:sp>
        <p:nvSpPr>
          <p:cNvPr id="14" name="Title 1">
            <a:extLst>
              <a:ext uri="{FF2B5EF4-FFF2-40B4-BE49-F238E27FC236}">
                <a16:creationId xmlns:a16="http://schemas.microsoft.com/office/drawing/2014/main" id="{41E99140-52ED-15CC-4794-8AD323F40A11}"/>
              </a:ext>
            </a:extLst>
          </p:cNvPr>
          <p:cNvSpPr txBox="1">
            <a:spLocks/>
          </p:cNvSpPr>
          <p:nvPr/>
        </p:nvSpPr>
        <p:spPr>
          <a:xfrm>
            <a:off x="84338" y="2051736"/>
            <a:ext cx="8229600" cy="386992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pPr marL="228600">
              <a:spcAft>
                <a:spcPts val="800"/>
              </a:spcAft>
            </a:pPr>
            <a:br>
              <a:rPr lang="es-ES" sz="2000" dirty="0"/>
            </a:br>
            <a:br>
              <a:rPr lang="es-ES" sz="2000" b="1" dirty="0">
                <a:solidFill>
                  <a:schemeClr val="dk1"/>
                </a:solidFill>
              </a:rPr>
            </a:br>
            <a:r>
              <a:rPr lang="es-ES" sz="2000" b="1" dirty="0">
                <a:solidFill>
                  <a:srgbClr val="4F81BD"/>
                </a:solidFill>
              </a:rPr>
              <a:t>2.-</a:t>
            </a:r>
            <a:r>
              <a:rPr lang="es-ES" sz="2000" b="1" dirty="0">
                <a:solidFill>
                  <a:schemeClr val="dk1"/>
                </a:solidFill>
              </a:rPr>
              <a:t>EXTRACCIÓN Y PROCESADO DE DATOS.</a:t>
            </a:r>
            <a:br>
              <a:rPr lang="es-ES" sz="2000" b="1" dirty="0">
                <a:solidFill>
                  <a:schemeClr val="dk1"/>
                </a:solidFill>
              </a:rPr>
            </a:br>
            <a:r>
              <a:rPr lang="fi-FI" sz="1800" dirty="0">
                <a:solidFill>
                  <a:srgbClr val="000000"/>
                </a:solidFill>
                <a:latin typeface="Calibri" panose="020F0502020204030204" pitchFamily="34" charset="0"/>
              </a:rPr>
              <a:t>Yahoo Finance API. </a:t>
            </a:r>
            <a:r>
              <a:rPr lang="fi-FI" sz="1800" u="sng" dirty="0">
                <a:solidFill>
                  <a:srgbClr val="0563C1"/>
                </a:solidFill>
                <a:latin typeface="Calibri" panose="020F0502020204030204" pitchFamily="34" charset="0"/>
                <a:hlinkClick r:id="rId3"/>
              </a:rPr>
              <a:t>https://pypi.org/project/yfinance/</a:t>
            </a:r>
            <a:br>
              <a:rPr lang="fi-FI" sz="1800" u="sng" dirty="0">
                <a:solidFill>
                  <a:srgbClr val="0563C1"/>
                </a:solidFill>
                <a:latin typeface="Calibri" panose="020F0502020204030204" pitchFamily="34" charset="0"/>
              </a:rPr>
            </a:br>
            <a:br>
              <a:rPr lang="fi-FI" sz="1800" u="sng" dirty="0">
                <a:solidFill>
                  <a:srgbClr val="0563C1"/>
                </a:solidFill>
                <a:latin typeface="Calibri" panose="020F0502020204030204" pitchFamily="34" charset="0"/>
              </a:rPr>
            </a:br>
            <a:r>
              <a:rPr lang="es-ES" sz="1800" dirty="0">
                <a:solidFill>
                  <a:srgbClr val="000000"/>
                </a:solidFill>
                <a:latin typeface="Calibri" panose="020F0502020204030204" pitchFamily="34" charset="0"/>
              </a:rPr>
              <a:t>se ha usado técnicas de homogenización de datos para alimentar el entrenamiento de algoritmos. Para el precio del cierre de las materias primas se uso </a:t>
            </a:r>
            <a:br>
              <a:rPr lang="es-ES" sz="1000" dirty="0"/>
            </a:br>
            <a:r>
              <a:rPr lang="es-ES" sz="1800" dirty="0" err="1">
                <a:solidFill>
                  <a:srgbClr val="000000"/>
                </a:solidFill>
                <a:latin typeface="Calibri" panose="020F0502020204030204" pitchFamily="34" charset="0"/>
              </a:rPr>
              <a:t>def</a:t>
            </a:r>
            <a:r>
              <a:rPr lang="es-ES" sz="1800" dirty="0">
                <a:solidFill>
                  <a:srgbClr val="000000"/>
                </a:solidFill>
                <a:latin typeface="Calibri" panose="020F0502020204030204" pitchFamily="34" charset="0"/>
              </a:rPr>
              <a:t> </a:t>
            </a:r>
            <a:r>
              <a:rPr lang="es-ES" sz="1800" dirty="0" err="1">
                <a:solidFill>
                  <a:srgbClr val="000000"/>
                </a:solidFill>
                <a:latin typeface="Calibri" panose="020F0502020204030204" pitchFamily="34" charset="0"/>
              </a:rPr>
              <a:t>transform</a:t>
            </a:r>
            <a:r>
              <a:rPr lang="es-ES" sz="1800" dirty="0">
                <a:solidFill>
                  <a:srgbClr val="000000"/>
                </a:solidFill>
                <a:latin typeface="Calibri" panose="020F0502020204030204" pitchFamily="34" charset="0"/>
              </a:rPr>
              <a:t>(x)</a:t>
            </a:r>
            <a:br>
              <a:rPr lang="es-ES" sz="1000" dirty="0"/>
            </a:br>
            <a:r>
              <a:rPr lang="es-ES" sz="1800" dirty="0">
                <a:solidFill>
                  <a:srgbClr val="000000"/>
                </a:solidFill>
                <a:latin typeface="Calibri" panose="020F0502020204030204" pitchFamily="34" charset="0"/>
              </a:rPr>
              <a:t>  mean = </a:t>
            </a:r>
            <a:r>
              <a:rPr lang="es-ES" sz="1800" dirty="0" err="1">
                <a:solidFill>
                  <a:srgbClr val="000000"/>
                </a:solidFill>
                <a:latin typeface="Calibri" panose="020F0502020204030204" pitchFamily="34" charset="0"/>
              </a:rPr>
              <a:t>x.mean</a:t>
            </a:r>
            <a:r>
              <a:rPr lang="es-ES" sz="1800" dirty="0">
                <a:solidFill>
                  <a:srgbClr val="000000"/>
                </a:solidFill>
                <a:latin typeface="Calibri" panose="020F0502020204030204" pitchFamily="34" charset="0"/>
              </a:rPr>
              <a:t>()</a:t>
            </a:r>
            <a:br>
              <a:rPr lang="es-ES" sz="1000" dirty="0"/>
            </a:br>
            <a:r>
              <a:rPr lang="es-ES" sz="1800" dirty="0">
                <a:solidFill>
                  <a:srgbClr val="000000"/>
                </a:solidFill>
                <a:latin typeface="Calibri" panose="020F0502020204030204" pitchFamily="34" charset="0"/>
              </a:rPr>
              <a:t>  </a:t>
            </a:r>
            <a:r>
              <a:rPr lang="es-ES" sz="1800" dirty="0" err="1">
                <a:solidFill>
                  <a:srgbClr val="000000"/>
                </a:solidFill>
                <a:latin typeface="Calibri" panose="020F0502020204030204" pitchFamily="34" charset="0"/>
              </a:rPr>
              <a:t>std</a:t>
            </a:r>
            <a:r>
              <a:rPr lang="es-ES" sz="1800" dirty="0">
                <a:solidFill>
                  <a:srgbClr val="000000"/>
                </a:solidFill>
                <a:latin typeface="Calibri" panose="020F0502020204030204" pitchFamily="34" charset="0"/>
              </a:rPr>
              <a:t> = </a:t>
            </a:r>
            <a:r>
              <a:rPr lang="es-ES" sz="1800" dirty="0" err="1">
                <a:solidFill>
                  <a:srgbClr val="000000"/>
                </a:solidFill>
                <a:latin typeface="Calibri" panose="020F0502020204030204" pitchFamily="34" charset="0"/>
              </a:rPr>
              <a:t>x.std</a:t>
            </a:r>
            <a:r>
              <a:rPr lang="es-ES" sz="1800" dirty="0">
                <a:solidFill>
                  <a:srgbClr val="000000"/>
                </a:solidFill>
                <a:latin typeface="Calibri" panose="020F0502020204030204" pitchFamily="34" charset="0"/>
              </a:rPr>
              <a:t>()</a:t>
            </a:r>
            <a:br>
              <a:rPr lang="es-ES" sz="1000" dirty="0"/>
            </a:br>
            <a:r>
              <a:rPr lang="es-ES" sz="1800" dirty="0">
                <a:solidFill>
                  <a:srgbClr val="000000"/>
                </a:solidFill>
                <a:latin typeface="Calibri" panose="020F0502020204030204" pitchFamily="34" charset="0"/>
              </a:rPr>
              <a:t>  </a:t>
            </a:r>
            <a:r>
              <a:rPr lang="es-ES" sz="1800" dirty="0" err="1">
                <a:solidFill>
                  <a:srgbClr val="000000"/>
                </a:solidFill>
                <a:latin typeface="Calibri" panose="020F0502020204030204" pitchFamily="34" charset="0"/>
              </a:rPr>
              <a:t>x_norm</a:t>
            </a:r>
            <a:r>
              <a:rPr lang="es-ES" sz="1800" dirty="0">
                <a:solidFill>
                  <a:srgbClr val="000000"/>
                </a:solidFill>
                <a:latin typeface="Calibri" panose="020F0502020204030204" pitchFamily="34" charset="0"/>
              </a:rPr>
              <a:t> = (x - mean) / </a:t>
            </a:r>
            <a:r>
              <a:rPr lang="es-ES" sz="1800" dirty="0" err="1">
                <a:solidFill>
                  <a:srgbClr val="000000"/>
                </a:solidFill>
                <a:latin typeface="Calibri" panose="020F0502020204030204" pitchFamily="34" charset="0"/>
              </a:rPr>
              <a:t>std</a:t>
            </a:r>
            <a:br>
              <a:rPr lang="es-ES" sz="1000" dirty="0"/>
            </a:br>
            <a:br>
              <a:rPr lang="es-ES" sz="1000" dirty="0"/>
            </a:br>
            <a:br>
              <a:rPr lang="fi-FI" sz="1800" u="sng" dirty="0">
                <a:solidFill>
                  <a:srgbClr val="0563C1"/>
                </a:solidFill>
                <a:latin typeface="Calibri" panose="020F0502020204030204" pitchFamily="34" charset="0"/>
              </a:rPr>
            </a:br>
            <a:br>
              <a:rPr lang="es-ES" sz="2000" dirty="0"/>
            </a:br>
            <a:br>
              <a:rPr lang="es-ES" sz="2000" b="1" dirty="0">
                <a:solidFill>
                  <a:schemeClr val="dk1"/>
                </a:solidFill>
              </a:rPr>
            </a:br>
            <a:endParaRPr lang="fi-FI" sz="2000" dirty="0"/>
          </a:p>
        </p:txBody>
      </p:sp>
    </p:spTree>
    <p:extLst>
      <p:ext uri="{BB962C8B-B14F-4D97-AF65-F5344CB8AC3E}">
        <p14:creationId xmlns:p14="http://schemas.microsoft.com/office/powerpoint/2010/main" val="1319501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DF284A-0137-6CE6-0BD5-CB4537619F5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42</a:t>
            </a:fld>
            <a:endParaRPr lang="es-ES"/>
          </a:p>
        </p:txBody>
      </p:sp>
      <p:sp>
        <p:nvSpPr>
          <p:cNvPr id="7" name="TextBox 6">
            <a:extLst>
              <a:ext uri="{FF2B5EF4-FFF2-40B4-BE49-F238E27FC236}">
                <a16:creationId xmlns:a16="http://schemas.microsoft.com/office/drawing/2014/main" id="{B766D04A-84C4-E688-07FF-1B980587AA0C}"/>
              </a:ext>
            </a:extLst>
          </p:cNvPr>
          <p:cNvSpPr txBox="1"/>
          <p:nvPr/>
        </p:nvSpPr>
        <p:spPr>
          <a:xfrm>
            <a:off x="0" y="19052"/>
            <a:ext cx="9144000" cy="307777"/>
          </a:xfrm>
          <a:prstGeom prst="rect">
            <a:avLst/>
          </a:prstGeom>
          <a:noFill/>
        </p:spPr>
        <p:txBody>
          <a:bodyPr wrap="square">
            <a:spAutoFit/>
          </a:bodyPr>
          <a:lstStyle/>
          <a:p>
            <a:pPr marL="77470" indent="0">
              <a:buNone/>
            </a:pPr>
            <a:r>
              <a:rPr lang="es-ES" sz="1400" dirty="0">
                <a:solidFill>
                  <a:srgbClr val="000000"/>
                </a:solidFill>
                <a:latin typeface="Calibri" panose="020F0502020204030204" pitchFamily="34" charset="0"/>
                <a:ea typeface="Calibri" panose="020F0502020204030204" pitchFamily="34" charset="0"/>
              </a:rPr>
              <a:t>Enfoque 5: Precio de materias primas en series temporales: estudio estándar de </a:t>
            </a:r>
            <a:r>
              <a:rPr lang="es-ES" sz="1400" dirty="0" err="1">
                <a:solidFill>
                  <a:srgbClr val="000000"/>
                </a:solidFill>
                <a:latin typeface="Calibri" panose="020F0502020204030204" pitchFamily="34" charset="0"/>
                <a:ea typeface="Calibri" panose="020F0502020204030204" pitchFamily="34" charset="0"/>
              </a:rPr>
              <a:t>TensorFlow</a:t>
            </a:r>
            <a:r>
              <a:rPr lang="es-ES" sz="1400" dirty="0">
                <a:solidFill>
                  <a:srgbClr val="000000"/>
                </a:solidFill>
                <a:latin typeface="Calibri" panose="020F0502020204030204" pitchFamily="34" charset="0"/>
                <a:ea typeface="Calibri" panose="020F0502020204030204" pitchFamily="34" charset="0"/>
              </a:rPr>
              <a:t> para series temporales</a:t>
            </a:r>
            <a:endParaRPr lang="es-ES" sz="1400" dirty="0">
              <a:solidFill>
                <a:srgbClr val="000000"/>
              </a:solidFill>
              <a:effectLst/>
              <a:latin typeface="Calibri" panose="020F0502020204030204" pitchFamily="34" charset="0"/>
              <a:ea typeface="Calibri" panose="020F0502020204030204" pitchFamily="34" charset="0"/>
            </a:endParaRPr>
          </a:p>
        </p:txBody>
      </p:sp>
      <p:sp>
        <p:nvSpPr>
          <p:cNvPr id="10" name="Title 1">
            <a:extLst>
              <a:ext uri="{FF2B5EF4-FFF2-40B4-BE49-F238E27FC236}">
                <a16:creationId xmlns:a16="http://schemas.microsoft.com/office/drawing/2014/main" id="{96546843-C401-923F-8C68-5F194F707D12}"/>
              </a:ext>
            </a:extLst>
          </p:cNvPr>
          <p:cNvSpPr>
            <a:spLocks noGrp="1"/>
          </p:cNvSpPr>
          <p:nvPr>
            <p:ph type="title"/>
          </p:nvPr>
        </p:nvSpPr>
        <p:spPr>
          <a:xfrm>
            <a:off x="457200" y="533400"/>
            <a:ext cx="8229600" cy="851517"/>
          </a:xfrm>
        </p:spPr>
        <p:txBody>
          <a:bodyPr>
            <a:noAutofit/>
          </a:bodyPr>
          <a:lstStyle/>
          <a:p>
            <a:r>
              <a:rPr lang="es-ES" sz="2000" b="1" i="0" u="none" strike="noStrike" cap="none" dirty="0">
                <a:solidFill>
                  <a:srgbClr val="4F81BD"/>
                </a:solidFill>
                <a:latin typeface="Calibri"/>
                <a:ea typeface="Calibri"/>
                <a:cs typeface="Calibri"/>
                <a:sym typeface="Calibri"/>
              </a:rPr>
              <a:t>3.- </a:t>
            </a:r>
            <a:r>
              <a:rPr lang="es-ES" sz="2000" b="1" dirty="0">
                <a:solidFill>
                  <a:schemeClr val="dk1"/>
                </a:solidFill>
                <a:latin typeface="Calibri"/>
                <a:ea typeface="Calibri"/>
                <a:cs typeface="Calibri"/>
                <a:sym typeface="Calibri"/>
              </a:rPr>
              <a:t>PROCEDIMIENTOS Y MODELOS</a:t>
            </a:r>
            <a:r>
              <a:rPr lang="es-ES" sz="2000" b="1" i="0" u="none" strike="noStrike" cap="none" dirty="0">
                <a:solidFill>
                  <a:schemeClr val="dk1"/>
                </a:solidFill>
                <a:latin typeface="Calibri"/>
                <a:ea typeface="Calibri"/>
                <a:cs typeface="Calibri"/>
                <a:sym typeface="Calibri"/>
              </a:rPr>
              <a:t>.</a:t>
            </a:r>
            <a:br>
              <a:rPr lang="es-ES" sz="2000" dirty="0"/>
            </a:br>
            <a:br>
              <a:rPr lang="es-ES" sz="2000" b="1" i="0" u="none" strike="noStrike" cap="none" dirty="0">
                <a:solidFill>
                  <a:schemeClr val="dk1"/>
                </a:solidFill>
                <a:latin typeface="Calibri"/>
                <a:ea typeface="Calibri"/>
                <a:cs typeface="Calibri"/>
                <a:sym typeface="Calibri"/>
              </a:rPr>
            </a:br>
            <a:endParaRPr lang="fi-FI" sz="2000" dirty="0"/>
          </a:p>
        </p:txBody>
      </p:sp>
      <p:sp>
        <p:nvSpPr>
          <p:cNvPr id="3" name="TextBox 2">
            <a:extLst>
              <a:ext uri="{FF2B5EF4-FFF2-40B4-BE49-F238E27FC236}">
                <a16:creationId xmlns:a16="http://schemas.microsoft.com/office/drawing/2014/main" id="{36353B69-4AC7-58FA-87E5-0541B3A30EC9}"/>
              </a:ext>
            </a:extLst>
          </p:cNvPr>
          <p:cNvSpPr txBox="1"/>
          <p:nvPr/>
        </p:nvSpPr>
        <p:spPr>
          <a:xfrm>
            <a:off x="457200" y="959158"/>
            <a:ext cx="4572000" cy="307777"/>
          </a:xfrm>
          <a:prstGeom prst="rect">
            <a:avLst/>
          </a:prstGeom>
          <a:noFill/>
        </p:spPr>
        <p:txBody>
          <a:bodyPr wrap="square">
            <a:spAutoFit/>
          </a:bodyPr>
          <a:lstStyle/>
          <a:p>
            <a:r>
              <a:rPr lang="fi-FI" dirty="0"/>
              <a:t>Modelo más simple</a:t>
            </a:r>
          </a:p>
        </p:txBody>
      </p:sp>
      <p:pic>
        <p:nvPicPr>
          <p:cNvPr id="4" name="Imagen 33">
            <a:extLst>
              <a:ext uri="{FF2B5EF4-FFF2-40B4-BE49-F238E27FC236}">
                <a16:creationId xmlns:a16="http://schemas.microsoft.com/office/drawing/2014/main" id="{78827699-446C-6B37-1620-1F733C0FE6BE}"/>
              </a:ext>
            </a:extLst>
          </p:cNvPr>
          <p:cNvPicPr>
            <a:picLocks noChangeAspect="1"/>
          </p:cNvPicPr>
          <p:nvPr/>
        </p:nvPicPr>
        <p:blipFill>
          <a:blip r:embed="rId2"/>
          <a:stretch>
            <a:fillRect/>
          </a:stretch>
        </p:blipFill>
        <p:spPr>
          <a:xfrm>
            <a:off x="528320" y="1266935"/>
            <a:ext cx="3078234" cy="2053314"/>
          </a:xfrm>
          <a:prstGeom prst="rect">
            <a:avLst/>
          </a:prstGeom>
        </p:spPr>
      </p:pic>
      <p:sp>
        <p:nvSpPr>
          <p:cNvPr id="11" name="TextBox 10">
            <a:extLst>
              <a:ext uri="{FF2B5EF4-FFF2-40B4-BE49-F238E27FC236}">
                <a16:creationId xmlns:a16="http://schemas.microsoft.com/office/drawing/2014/main" id="{0F29A2B7-5D40-F1B4-6BB5-E7A07BA81960}"/>
              </a:ext>
            </a:extLst>
          </p:cNvPr>
          <p:cNvSpPr txBox="1"/>
          <p:nvPr/>
        </p:nvSpPr>
        <p:spPr>
          <a:xfrm>
            <a:off x="3860677" y="959158"/>
            <a:ext cx="4572000" cy="307777"/>
          </a:xfrm>
          <a:prstGeom prst="rect">
            <a:avLst/>
          </a:prstGeom>
          <a:noFill/>
        </p:spPr>
        <p:txBody>
          <a:bodyPr wrap="square">
            <a:spAutoFit/>
          </a:bodyPr>
          <a:lstStyle/>
          <a:p>
            <a:r>
              <a:rPr lang="fi-FI" dirty="0"/>
              <a:t>Modelo lineal</a:t>
            </a:r>
          </a:p>
        </p:txBody>
      </p:sp>
      <p:pic>
        <p:nvPicPr>
          <p:cNvPr id="12" name="Imagen 34">
            <a:extLst>
              <a:ext uri="{FF2B5EF4-FFF2-40B4-BE49-F238E27FC236}">
                <a16:creationId xmlns:a16="http://schemas.microsoft.com/office/drawing/2014/main" id="{ADF6FB88-5166-8A2E-2316-01B80388D294}"/>
              </a:ext>
            </a:extLst>
          </p:cNvPr>
          <p:cNvPicPr>
            <a:picLocks noChangeAspect="1"/>
          </p:cNvPicPr>
          <p:nvPr/>
        </p:nvPicPr>
        <p:blipFill>
          <a:blip r:embed="rId3"/>
          <a:stretch>
            <a:fillRect/>
          </a:stretch>
        </p:blipFill>
        <p:spPr>
          <a:xfrm>
            <a:off x="3860677" y="1266935"/>
            <a:ext cx="4038600" cy="1495425"/>
          </a:xfrm>
          <a:prstGeom prst="rect">
            <a:avLst/>
          </a:prstGeom>
        </p:spPr>
      </p:pic>
      <p:pic>
        <p:nvPicPr>
          <p:cNvPr id="13" name="Imagen 35">
            <a:extLst>
              <a:ext uri="{FF2B5EF4-FFF2-40B4-BE49-F238E27FC236}">
                <a16:creationId xmlns:a16="http://schemas.microsoft.com/office/drawing/2014/main" id="{0F96BDE3-D405-5CF6-6066-BE9476CDD302}"/>
              </a:ext>
            </a:extLst>
          </p:cNvPr>
          <p:cNvPicPr>
            <a:picLocks noChangeAspect="1"/>
          </p:cNvPicPr>
          <p:nvPr/>
        </p:nvPicPr>
        <p:blipFill>
          <a:blip r:embed="rId4"/>
          <a:stretch>
            <a:fillRect/>
          </a:stretch>
        </p:blipFill>
        <p:spPr>
          <a:xfrm>
            <a:off x="3860677" y="2868129"/>
            <a:ext cx="3078234" cy="1583294"/>
          </a:xfrm>
          <a:prstGeom prst="rect">
            <a:avLst/>
          </a:prstGeom>
        </p:spPr>
      </p:pic>
      <p:pic>
        <p:nvPicPr>
          <p:cNvPr id="14" name="Imagen 36">
            <a:extLst>
              <a:ext uri="{FF2B5EF4-FFF2-40B4-BE49-F238E27FC236}">
                <a16:creationId xmlns:a16="http://schemas.microsoft.com/office/drawing/2014/main" id="{A505B699-E426-15E9-E8D4-4B91C82DBFB5}"/>
              </a:ext>
            </a:extLst>
          </p:cNvPr>
          <p:cNvPicPr>
            <a:picLocks noChangeAspect="1"/>
          </p:cNvPicPr>
          <p:nvPr/>
        </p:nvPicPr>
        <p:blipFill>
          <a:blip r:embed="rId5"/>
          <a:stretch>
            <a:fillRect/>
          </a:stretch>
        </p:blipFill>
        <p:spPr>
          <a:xfrm>
            <a:off x="3860677" y="4451423"/>
            <a:ext cx="4119880" cy="2430145"/>
          </a:xfrm>
          <a:prstGeom prst="rect">
            <a:avLst/>
          </a:prstGeom>
        </p:spPr>
      </p:pic>
    </p:spTree>
    <p:extLst>
      <p:ext uri="{BB962C8B-B14F-4D97-AF65-F5344CB8AC3E}">
        <p14:creationId xmlns:p14="http://schemas.microsoft.com/office/powerpoint/2010/main" val="2919225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DF284A-0137-6CE6-0BD5-CB4537619F5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43</a:t>
            </a:fld>
            <a:endParaRPr lang="es-ES"/>
          </a:p>
        </p:txBody>
      </p:sp>
      <p:sp>
        <p:nvSpPr>
          <p:cNvPr id="7" name="TextBox 6">
            <a:extLst>
              <a:ext uri="{FF2B5EF4-FFF2-40B4-BE49-F238E27FC236}">
                <a16:creationId xmlns:a16="http://schemas.microsoft.com/office/drawing/2014/main" id="{B766D04A-84C4-E688-07FF-1B980587AA0C}"/>
              </a:ext>
            </a:extLst>
          </p:cNvPr>
          <p:cNvSpPr txBox="1"/>
          <p:nvPr/>
        </p:nvSpPr>
        <p:spPr>
          <a:xfrm>
            <a:off x="0" y="19052"/>
            <a:ext cx="9144000" cy="307777"/>
          </a:xfrm>
          <a:prstGeom prst="rect">
            <a:avLst/>
          </a:prstGeom>
          <a:noFill/>
        </p:spPr>
        <p:txBody>
          <a:bodyPr wrap="square">
            <a:spAutoFit/>
          </a:bodyPr>
          <a:lstStyle/>
          <a:p>
            <a:pPr marL="77470" indent="0">
              <a:buNone/>
            </a:pPr>
            <a:r>
              <a:rPr lang="es-ES" sz="1400" dirty="0">
                <a:solidFill>
                  <a:srgbClr val="000000"/>
                </a:solidFill>
                <a:latin typeface="Calibri" panose="020F0502020204030204" pitchFamily="34" charset="0"/>
                <a:ea typeface="Calibri" panose="020F0502020204030204" pitchFamily="34" charset="0"/>
              </a:rPr>
              <a:t>Enfoque 5: Precio de materias primas en series temporales: estudio estándar de </a:t>
            </a:r>
            <a:r>
              <a:rPr lang="es-ES" sz="1400" dirty="0" err="1">
                <a:solidFill>
                  <a:srgbClr val="000000"/>
                </a:solidFill>
                <a:latin typeface="Calibri" panose="020F0502020204030204" pitchFamily="34" charset="0"/>
                <a:ea typeface="Calibri" panose="020F0502020204030204" pitchFamily="34" charset="0"/>
              </a:rPr>
              <a:t>TensorFlow</a:t>
            </a:r>
            <a:r>
              <a:rPr lang="es-ES" sz="1400" dirty="0">
                <a:solidFill>
                  <a:srgbClr val="000000"/>
                </a:solidFill>
                <a:latin typeface="Calibri" panose="020F0502020204030204" pitchFamily="34" charset="0"/>
                <a:ea typeface="Calibri" panose="020F0502020204030204" pitchFamily="34" charset="0"/>
              </a:rPr>
              <a:t> para series temporales</a:t>
            </a:r>
            <a:endParaRPr lang="es-ES" sz="1400" dirty="0">
              <a:solidFill>
                <a:srgbClr val="000000"/>
              </a:solidFill>
              <a:effectLst/>
              <a:latin typeface="Calibri" panose="020F0502020204030204" pitchFamily="34" charset="0"/>
              <a:ea typeface="Calibri" panose="020F0502020204030204" pitchFamily="34" charset="0"/>
            </a:endParaRPr>
          </a:p>
        </p:txBody>
      </p:sp>
      <p:sp>
        <p:nvSpPr>
          <p:cNvPr id="10" name="Title 1">
            <a:extLst>
              <a:ext uri="{FF2B5EF4-FFF2-40B4-BE49-F238E27FC236}">
                <a16:creationId xmlns:a16="http://schemas.microsoft.com/office/drawing/2014/main" id="{96546843-C401-923F-8C68-5F194F707D12}"/>
              </a:ext>
            </a:extLst>
          </p:cNvPr>
          <p:cNvSpPr>
            <a:spLocks noGrp="1"/>
          </p:cNvSpPr>
          <p:nvPr>
            <p:ph type="title"/>
          </p:nvPr>
        </p:nvSpPr>
        <p:spPr>
          <a:xfrm>
            <a:off x="457200" y="533400"/>
            <a:ext cx="8229600" cy="851517"/>
          </a:xfrm>
        </p:spPr>
        <p:txBody>
          <a:bodyPr>
            <a:noAutofit/>
          </a:bodyPr>
          <a:lstStyle/>
          <a:p>
            <a:r>
              <a:rPr lang="es-ES" sz="2000" b="1" i="0" u="none" strike="noStrike" cap="none" dirty="0">
                <a:solidFill>
                  <a:srgbClr val="4F81BD"/>
                </a:solidFill>
                <a:latin typeface="Calibri"/>
                <a:ea typeface="Calibri"/>
                <a:cs typeface="Calibri"/>
                <a:sym typeface="Calibri"/>
              </a:rPr>
              <a:t>3.- </a:t>
            </a:r>
            <a:r>
              <a:rPr lang="es-ES" sz="2000" b="1" dirty="0">
                <a:solidFill>
                  <a:schemeClr val="dk1"/>
                </a:solidFill>
                <a:latin typeface="Calibri"/>
                <a:ea typeface="Calibri"/>
                <a:cs typeface="Calibri"/>
                <a:sym typeface="Calibri"/>
              </a:rPr>
              <a:t>PROCEDIMIENTOS Y MODELOS</a:t>
            </a:r>
            <a:r>
              <a:rPr lang="es-ES" sz="2000" b="1" i="0" u="none" strike="noStrike" cap="none" dirty="0">
                <a:solidFill>
                  <a:schemeClr val="dk1"/>
                </a:solidFill>
                <a:latin typeface="Calibri"/>
                <a:ea typeface="Calibri"/>
                <a:cs typeface="Calibri"/>
                <a:sym typeface="Calibri"/>
              </a:rPr>
              <a:t>.</a:t>
            </a:r>
            <a:br>
              <a:rPr lang="es-ES" sz="2000" dirty="0"/>
            </a:br>
            <a:br>
              <a:rPr lang="es-ES" sz="2000" b="1" i="0" u="none" strike="noStrike" cap="none" dirty="0">
                <a:solidFill>
                  <a:schemeClr val="dk1"/>
                </a:solidFill>
                <a:latin typeface="Calibri"/>
                <a:ea typeface="Calibri"/>
                <a:cs typeface="Calibri"/>
                <a:sym typeface="Calibri"/>
              </a:rPr>
            </a:br>
            <a:endParaRPr lang="fi-FI" sz="2000" dirty="0"/>
          </a:p>
        </p:txBody>
      </p:sp>
      <p:pic>
        <p:nvPicPr>
          <p:cNvPr id="2" name="Imagen 37">
            <a:extLst>
              <a:ext uri="{FF2B5EF4-FFF2-40B4-BE49-F238E27FC236}">
                <a16:creationId xmlns:a16="http://schemas.microsoft.com/office/drawing/2014/main" id="{8F931908-FD60-9308-E6E6-10159BAC0DC3}"/>
              </a:ext>
            </a:extLst>
          </p:cNvPr>
          <p:cNvPicPr>
            <a:picLocks noChangeAspect="1"/>
          </p:cNvPicPr>
          <p:nvPr/>
        </p:nvPicPr>
        <p:blipFill>
          <a:blip r:embed="rId2"/>
          <a:stretch>
            <a:fillRect/>
          </a:stretch>
        </p:blipFill>
        <p:spPr>
          <a:xfrm>
            <a:off x="0" y="875468"/>
            <a:ext cx="4257675" cy="1733550"/>
          </a:xfrm>
          <a:prstGeom prst="rect">
            <a:avLst/>
          </a:prstGeom>
        </p:spPr>
      </p:pic>
      <p:pic>
        <p:nvPicPr>
          <p:cNvPr id="6" name="Imagen 38">
            <a:extLst>
              <a:ext uri="{FF2B5EF4-FFF2-40B4-BE49-F238E27FC236}">
                <a16:creationId xmlns:a16="http://schemas.microsoft.com/office/drawing/2014/main" id="{AB1CB548-BB43-6940-77E6-6637BEF93312}"/>
              </a:ext>
            </a:extLst>
          </p:cNvPr>
          <p:cNvPicPr>
            <a:picLocks noChangeAspect="1"/>
          </p:cNvPicPr>
          <p:nvPr/>
        </p:nvPicPr>
        <p:blipFill>
          <a:blip r:embed="rId3"/>
          <a:stretch>
            <a:fillRect/>
          </a:stretch>
        </p:blipFill>
        <p:spPr>
          <a:xfrm>
            <a:off x="-9525" y="2664503"/>
            <a:ext cx="4267200" cy="1914525"/>
          </a:xfrm>
          <a:prstGeom prst="rect">
            <a:avLst/>
          </a:prstGeom>
        </p:spPr>
      </p:pic>
      <p:pic>
        <p:nvPicPr>
          <p:cNvPr id="8" name="Imagen 257">
            <a:extLst>
              <a:ext uri="{FF2B5EF4-FFF2-40B4-BE49-F238E27FC236}">
                <a16:creationId xmlns:a16="http://schemas.microsoft.com/office/drawing/2014/main" id="{18CF48C1-8ECC-A306-6A1C-6BEF548DC9CB}"/>
              </a:ext>
            </a:extLst>
          </p:cNvPr>
          <p:cNvPicPr>
            <a:picLocks noChangeAspect="1"/>
          </p:cNvPicPr>
          <p:nvPr/>
        </p:nvPicPr>
        <p:blipFill>
          <a:blip r:embed="rId4"/>
          <a:stretch>
            <a:fillRect/>
          </a:stretch>
        </p:blipFill>
        <p:spPr>
          <a:xfrm>
            <a:off x="38100" y="4770176"/>
            <a:ext cx="4219575" cy="1809750"/>
          </a:xfrm>
          <a:prstGeom prst="rect">
            <a:avLst/>
          </a:prstGeom>
        </p:spPr>
      </p:pic>
      <p:pic>
        <p:nvPicPr>
          <p:cNvPr id="9" name="Imagen 258">
            <a:extLst>
              <a:ext uri="{FF2B5EF4-FFF2-40B4-BE49-F238E27FC236}">
                <a16:creationId xmlns:a16="http://schemas.microsoft.com/office/drawing/2014/main" id="{135A7740-6881-2215-3DCC-11723DD51EC6}"/>
              </a:ext>
            </a:extLst>
          </p:cNvPr>
          <p:cNvPicPr>
            <a:picLocks noChangeAspect="1"/>
          </p:cNvPicPr>
          <p:nvPr/>
        </p:nvPicPr>
        <p:blipFill>
          <a:blip r:embed="rId5"/>
          <a:stretch>
            <a:fillRect/>
          </a:stretch>
        </p:blipFill>
        <p:spPr>
          <a:xfrm>
            <a:off x="4295775" y="875468"/>
            <a:ext cx="4352925" cy="3019425"/>
          </a:xfrm>
          <a:prstGeom prst="rect">
            <a:avLst/>
          </a:prstGeom>
        </p:spPr>
      </p:pic>
      <p:pic>
        <p:nvPicPr>
          <p:cNvPr id="15" name="Imagen 259">
            <a:extLst>
              <a:ext uri="{FF2B5EF4-FFF2-40B4-BE49-F238E27FC236}">
                <a16:creationId xmlns:a16="http://schemas.microsoft.com/office/drawing/2014/main" id="{3B442CD3-B562-10AF-AB9D-6268E40849AF}"/>
              </a:ext>
            </a:extLst>
          </p:cNvPr>
          <p:cNvPicPr>
            <a:picLocks noChangeAspect="1"/>
          </p:cNvPicPr>
          <p:nvPr/>
        </p:nvPicPr>
        <p:blipFill>
          <a:blip r:embed="rId6"/>
          <a:stretch>
            <a:fillRect/>
          </a:stretch>
        </p:blipFill>
        <p:spPr>
          <a:xfrm>
            <a:off x="4295775" y="4236961"/>
            <a:ext cx="4400550" cy="2095500"/>
          </a:xfrm>
          <a:prstGeom prst="rect">
            <a:avLst/>
          </a:prstGeom>
        </p:spPr>
      </p:pic>
    </p:spTree>
    <p:extLst>
      <p:ext uri="{BB962C8B-B14F-4D97-AF65-F5344CB8AC3E}">
        <p14:creationId xmlns:p14="http://schemas.microsoft.com/office/powerpoint/2010/main" val="2193020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DF284A-0137-6CE6-0BD5-CB4537619F5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44</a:t>
            </a:fld>
            <a:endParaRPr lang="es-ES"/>
          </a:p>
        </p:txBody>
      </p:sp>
      <p:sp>
        <p:nvSpPr>
          <p:cNvPr id="7" name="TextBox 6">
            <a:extLst>
              <a:ext uri="{FF2B5EF4-FFF2-40B4-BE49-F238E27FC236}">
                <a16:creationId xmlns:a16="http://schemas.microsoft.com/office/drawing/2014/main" id="{B766D04A-84C4-E688-07FF-1B980587AA0C}"/>
              </a:ext>
            </a:extLst>
          </p:cNvPr>
          <p:cNvSpPr txBox="1"/>
          <p:nvPr/>
        </p:nvSpPr>
        <p:spPr>
          <a:xfrm>
            <a:off x="0" y="19052"/>
            <a:ext cx="9144000" cy="307777"/>
          </a:xfrm>
          <a:prstGeom prst="rect">
            <a:avLst/>
          </a:prstGeom>
          <a:noFill/>
        </p:spPr>
        <p:txBody>
          <a:bodyPr wrap="square">
            <a:spAutoFit/>
          </a:bodyPr>
          <a:lstStyle/>
          <a:p>
            <a:pPr marL="77470" indent="0">
              <a:buNone/>
            </a:pPr>
            <a:r>
              <a:rPr lang="es-ES" sz="1400" dirty="0">
                <a:solidFill>
                  <a:srgbClr val="000000"/>
                </a:solidFill>
                <a:latin typeface="Calibri" panose="020F0502020204030204" pitchFamily="34" charset="0"/>
                <a:ea typeface="Calibri" panose="020F0502020204030204" pitchFamily="34" charset="0"/>
              </a:rPr>
              <a:t>Enfoque 5: Precio de materias primas en series temporales: estudio estándar de </a:t>
            </a:r>
            <a:r>
              <a:rPr lang="es-ES" sz="1400" dirty="0" err="1">
                <a:solidFill>
                  <a:srgbClr val="000000"/>
                </a:solidFill>
                <a:latin typeface="Calibri" panose="020F0502020204030204" pitchFamily="34" charset="0"/>
                <a:ea typeface="Calibri" panose="020F0502020204030204" pitchFamily="34" charset="0"/>
              </a:rPr>
              <a:t>TensorFlow</a:t>
            </a:r>
            <a:r>
              <a:rPr lang="es-ES" sz="1400" dirty="0">
                <a:solidFill>
                  <a:srgbClr val="000000"/>
                </a:solidFill>
                <a:latin typeface="Calibri" panose="020F0502020204030204" pitchFamily="34" charset="0"/>
                <a:ea typeface="Calibri" panose="020F0502020204030204" pitchFamily="34" charset="0"/>
              </a:rPr>
              <a:t> para series temporales</a:t>
            </a:r>
            <a:endParaRPr lang="es-ES" sz="1400" dirty="0">
              <a:solidFill>
                <a:srgbClr val="000000"/>
              </a:solidFill>
              <a:effectLst/>
              <a:latin typeface="Calibri" panose="020F0502020204030204" pitchFamily="34" charset="0"/>
              <a:ea typeface="Calibri" panose="020F0502020204030204" pitchFamily="34" charset="0"/>
            </a:endParaRPr>
          </a:p>
        </p:txBody>
      </p:sp>
      <p:sp>
        <p:nvSpPr>
          <p:cNvPr id="10" name="Title 1">
            <a:extLst>
              <a:ext uri="{FF2B5EF4-FFF2-40B4-BE49-F238E27FC236}">
                <a16:creationId xmlns:a16="http://schemas.microsoft.com/office/drawing/2014/main" id="{96546843-C401-923F-8C68-5F194F707D12}"/>
              </a:ext>
            </a:extLst>
          </p:cNvPr>
          <p:cNvSpPr>
            <a:spLocks noGrp="1"/>
          </p:cNvSpPr>
          <p:nvPr>
            <p:ph type="title"/>
          </p:nvPr>
        </p:nvSpPr>
        <p:spPr>
          <a:xfrm>
            <a:off x="457200" y="533400"/>
            <a:ext cx="8229600" cy="851517"/>
          </a:xfrm>
        </p:spPr>
        <p:txBody>
          <a:bodyPr>
            <a:noAutofit/>
          </a:bodyPr>
          <a:lstStyle/>
          <a:p>
            <a:r>
              <a:rPr lang="es-ES" sz="2000" b="1" i="0" u="none" strike="noStrike" cap="none" dirty="0">
                <a:solidFill>
                  <a:srgbClr val="4F81BD"/>
                </a:solidFill>
                <a:latin typeface="Calibri"/>
                <a:ea typeface="Calibri"/>
                <a:cs typeface="Calibri"/>
                <a:sym typeface="Calibri"/>
              </a:rPr>
              <a:t>3.- </a:t>
            </a:r>
            <a:r>
              <a:rPr lang="es-ES" sz="2000" b="1" dirty="0">
                <a:solidFill>
                  <a:schemeClr val="dk1"/>
                </a:solidFill>
                <a:latin typeface="Calibri"/>
                <a:ea typeface="Calibri"/>
                <a:cs typeface="Calibri"/>
                <a:sym typeface="Calibri"/>
              </a:rPr>
              <a:t>PROCEDIMIENTOS Y MODELOS</a:t>
            </a:r>
            <a:r>
              <a:rPr lang="es-ES" sz="2000" b="1" i="0" u="none" strike="noStrike" cap="none" dirty="0">
                <a:solidFill>
                  <a:schemeClr val="dk1"/>
                </a:solidFill>
                <a:latin typeface="Calibri"/>
                <a:ea typeface="Calibri"/>
                <a:cs typeface="Calibri"/>
                <a:sym typeface="Calibri"/>
              </a:rPr>
              <a:t>.</a:t>
            </a:r>
            <a:br>
              <a:rPr lang="es-ES" sz="2000" dirty="0"/>
            </a:br>
            <a:br>
              <a:rPr lang="es-ES" sz="2000" b="1" i="0" u="none" strike="noStrike" cap="none" dirty="0">
                <a:solidFill>
                  <a:schemeClr val="dk1"/>
                </a:solidFill>
                <a:latin typeface="Calibri"/>
                <a:ea typeface="Calibri"/>
                <a:cs typeface="Calibri"/>
                <a:sym typeface="Calibri"/>
              </a:rPr>
            </a:br>
            <a:endParaRPr lang="fi-FI" sz="2000" dirty="0"/>
          </a:p>
        </p:txBody>
      </p:sp>
      <p:pic>
        <p:nvPicPr>
          <p:cNvPr id="3" name="Imagen 260">
            <a:extLst>
              <a:ext uri="{FF2B5EF4-FFF2-40B4-BE49-F238E27FC236}">
                <a16:creationId xmlns:a16="http://schemas.microsoft.com/office/drawing/2014/main" id="{F3EFBB75-A8FB-384C-A13E-E8F7D405C435}"/>
              </a:ext>
            </a:extLst>
          </p:cNvPr>
          <p:cNvPicPr>
            <a:picLocks noChangeAspect="1"/>
          </p:cNvPicPr>
          <p:nvPr/>
        </p:nvPicPr>
        <p:blipFill>
          <a:blip r:embed="rId2"/>
          <a:stretch>
            <a:fillRect/>
          </a:stretch>
        </p:blipFill>
        <p:spPr>
          <a:xfrm>
            <a:off x="108982" y="959158"/>
            <a:ext cx="4238625" cy="2181225"/>
          </a:xfrm>
          <a:prstGeom prst="rect">
            <a:avLst/>
          </a:prstGeom>
        </p:spPr>
      </p:pic>
      <p:pic>
        <p:nvPicPr>
          <p:cNvPr id="4" name="Imagen 261">
            <a:extLst>
              <a:ext uri="{FF2B5EF4-FFF2-40B4-BE49-F238E27FC236}">
                <a16:creationId xmlns:a16="http://schemas.microsoft.com/office/drawing/2014/main" id="{6CF4CA99-8AB4-5590-54CD-0ED620DC5BEF}"/>
              </a:ext>
            </a:extLst>
          </p:cNvPr>
          <p:cNvPicPr>
            <a:picLocks noChangeAspect="1"/>
          </p:cNvPicPr>
          <p:nvPr/>
        </p:nvPicPr>
        <p:blipFill>
          <a:blip r:embed="rId3"/>
          <a:stretch>
            <a:fillRect/>
          </a:stretch>
        </p:blipFill>
        <p:spPr>
          <a:xfrm>
            <a:off x="4451920" y="959158"/>
            <a:ext cx="4448175" cy="5629910"/>
          </a:xfrm>
          <a:prstGeom prst="rect">
            <a:avLst/>
          </a:prstGeom>
        </p:spPr>
      </p:pic>
    </p:spTree>
    <p:extLst>
      <p:ext uri="{BB962C8B-B14F-4D97-AF65-F5344CB8AC3E}">
        <p14:creationId xmlns:p14="http://schemas.microsoft.com/office/powerpoint/2010/main" val="2401497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DF284A-0137-6CE6-0BD5-CB4537619F5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45</a:t>
            </a:fld>
            <a:endParaRPr lang="es-ES"/>
          </a:p>
        </p:txBody>
      </p:sp>
      <p:sp>
        <p:nvSpPr>
          <p:cNvPr id="7" name="TextBox 6">
            <a:extLst>
              <a:ext uri="{FF2B5EF4-FFF2-40B4-BE49-F238E27FC236}">
                <a16:creationId xmlns:a16="http://schemas.microsoft.com/office/drawing/2014/main" id="{B766D04A-84C4-E688-07FF-1B980587AA0C}"/>
              </a:ext>
            </a:extLst>
          </p:cNvPr>
          <p:cNvSpPr txBox="1"/>
          <p:nvPr/>
        </p:nvSpPr>
        <p:spPr>
          <a:xfrm>
            <a:off x="0" y="19052"/>
            <a:ext cx="9144000" cy="307777"/>
          </a:xfrm>
          <a:prstGeom prst="rect">
            <a:avLst/>
          </a:prstGeom>
          <a:noFill/>
        </p:spPr>
        <p:txBody>
          <a:bodyPr wrap="square">
            <a:spAutoFit/>
          </a:bodyPr>
          <a:lstStyle/>
          <a:p>
            <a:pPr marL="77470" indent="0">
              <a:buNone/>
            </a:pPr>
            <a:r>
              <a:rPr lang="es-ES" sz="1400" dirty="0">
                <a:solidFill>
                  <a:srgbClr val="000000"/>
                </a:solidFill>
                <a:latin typeface="Calibri" panose="020F0502020204030204" pitchFamily="34" charset="0"/>
                <a:ea typeface="Calibri" panose="020F0502020204030204" pitchFamily="34" charset="0"/>
              </a:rPr>
              <a:t>Enfoque 5: Precio de materias primas en series temporales: estudio estándar de </a:t>
            </a:r>
            <a:r>
              <a:rPr lang="es-ES" sz="1400" dirty="0" err="1">
                <a:solidFill>
                  <a:srgbClr val="000000"/>
                </a:solidFill>
                <a:latin typeface="Calibri" panose="020F0502020204030204" pitchFamily="34" charset="0"/>
                <a:ea typeface="Calibri" panose="020F0502020204030204" pitchFamily="34" charset="0"/>
              </a:rPr>
              <a:t>TensorFlow</a:t>
            </a:r>
            <a:r>
              <a:rPr lang="es-ES" sz="1400" dirty="0">
                <a:solidFill>
                  <a:srgbClr val="000000"/>
                </a:solidFill>
                <a:latin typeface="Calibri" panose="020F0502020204030204" pitchFamily="34" charset="0"/>
                <a:ea typeface="Calibri" panose="020F0502020204030204" pitchFamily="34" charset="0"/>
              </a:rPr>
              <a:t> para series temporales</a:t>
            </a:r>
            <a:endParaRPr lang="es-ES" sz="1400" dirty="0">
              <a:solidFill>
                <a:srgbClr val="000000"/>
              </a:solidFill>
              <a:effectLst/>
              <a:latin typeface="Calibri" panose="020F0502020204030204" pitchFamily="34" charset="0"/>
              <a:ea typeface="Calibri" panose="020F0502020204030204" pitchFamily="34" charset="0"/>
            </a:endParaRPr>
          </a:p>
        </p:txBody>
      </p:sp>
      <p:sp>
        <p:nvSpPr>
          <p:cNvPr id="10" name="Title 1">
            <a:extLst>
              <a:ext uri="{FF2B5EF4-FFF2-40B4-BE49-F238E27FC236}">
                <a16:creationId xmlns:a16="http://schemas.microsoft.com/office/drawing/2014/main" id="{96546843-C401-923F-8C68-5F194F707D12}"/>
              </a:ext>
            </a:extLst>
          </p:cNvPr>
          <p:cNvSpPr>
            <a:spLocks noGrp="1"/>
          </p:cNvSpPr>
          <p:nvPr>
            <p:ph type="title"/>
          </p:nvPr>
        </p:nvSpPr>
        <p:spPr>
          <a:xfrm>
            <a:off x="4541080" y="584982"/>
            <a:ext cx="3848735" cy="465805"/>
          </a:xfrm>
        </p:spPr>
        <p:txBody>
          <a:bodyPr>
            <a:noAutofit/>
          </a:bodyPr>
          <a:lstStyle/>
          <a:p>
            <a:r>
              <a:rPr lang="es-ES" sz="2000" b="1" i="0" u="none" strike="noStrike" cap="none" dirty="0">
                <a:solidFill>
                  <a:srgbClr val="4F81BD"/>
                </a:solidFill>
                <a:latin typeface="Calibri"/>
                <a:ea typeface="Calibri"/>
                <a:cs typeface="Calibri"/>
                <a:sym typeface="Calibri"/>
              </a:rPr>
              <a:t>3.- </a:t>
            </a:r>
            <a:r>
              <a:rPr lang="es-ES" sz="2000" b="1" dirty="0">
                <a:solidFill>
                  <a:schemeClr val="dk1"/>
                </a:solidFill>
                <a:latin typeface="Calibri"/>
                <a:ea typeface="Calibri"/>
                <a:cs typeface="Calibri"/>
                <a:sym typeface="Calibri"/>
              </a:rPr>
              <a:t>PROCEDIMIENTOS Y MODELOS</a:t>
            </a:r>
            <a:r>
              <a:rPr lang="es-ES" sz="2000" b="1" i="0" u="none" strike="noStrike" cap="none" dirty="0">
                <a:solidFill>
                  <a:schemeClr val="dk1"/>
                </a:solidFill>
                <a:latin typeface="Calibri"/>
                <a:ea typeface="Calibri"/>
                <a:cs typeface="Calibri"/>
                <a:sym typeface="Calibri"/>
              </a:rPr>
              <a:t>.</a:t>
            </a:r>
            <a:br>
              <a:rPr lang="es-ES" sz="2000" b="1" i="0" u="none" strike="noStrike" cap="none" dirty="0">
                <a:solidFill>
                  <a:schemeClr val="dk1"/>
                </a:solidFill>
                <a:latin typeface="Calibri"/>
                <a:ea typeface="Calibri"/>
                <a:cs typeface="Calibri"/>
                <a:sym typeface="Calibri"/>
              </a:rPr>
            </a:br>
            <a:endParaRPr lang="fi-FI" sz="2000" dirty="0"/>
          </a:p>
        </p:txBody>
      </p:sp>
      <p:pic>
        <p:nvPicPr>
          <p:cNvPr id="2" name="Imagen 262">
            <a:extLst>
              <a:ext uri="{FF2B5EF4-FFF2-40B4-BE49-F238E27FC236}">
                <a16:creationId xmlns:a16="http://schemas.microsoft.com/office/drawing/2014/main" id="{42912A6D-CE92-A5B0-C699-1AF630AB776E}"/>
              </a:ext>
            </a:extLst>
          </p:cNvPr>
          <p:cNvPicPr>
            <a:picLocks noChangeAspect="1"/>
          </p:cNvPicPr>
          <p:nvPr/>
        </p:nvPicPr>
        <p:blipFill>
          <a:blip r:embed="rId2"/>
          <a:stretch>
            <a:fillRect/>
          </a:stretch>
        </p:blipFill>
        <p:spPr>
          <a:xfrm>
            <a:off x="232906" y="1054365"/>
            <a:ext cx="3848735" cy="3453130"/>
          </a:xfrm>
          <a:prstGeom prst="rect">
            <a:avLst/>
          </a:prstGeom>
        </p:spPr>
      </p:pic>
      <p:pic>
        <p:nvPicPr>
          <p:cNvPr id="3" name="Imagen 263">
            <a:extLst>
              <a:ext uri="{FF2B5EF4-FFF2-40B4-BE49-F238E27FC236}">
                <a16:creationId xmlns:a16="http://schemas.microsoft.com/office/drawing/2014/main" id="{FC22A6A9-3EC1-F076-FDEB-A3E4D4380F7B}"/>
              </a:ext>
            </a:extLst>
          </p:cNvPr>
          <p:cNvPicPr>
            <a:picLocks noChangeAspect="1"/>
          </p:cNvPicPr>
          <p:nvPr/>
        </p:nvPicPr>
        <p:blipFill>
          <a:blip r:embed="rId3"/>
          <a:stretch>
            <a:fillRect/>
          </a:stretch>
        </p:blipFill>
        <p:spPr>
          <a:xfrm>
            <a:off x="4250886" y="1029951"/>
            <a:ext cx="4429125" cy="361950"/>
          </a:xfrm>
          <a:prstGeom prst="rect">
            <a:avLst/>
          </a:prstGeom>
        </p:spPr>
      </p:pic>
      <p:pic>
        <p:nvPicPr>
          <p:cNvPr id="4" name="Imagen 264">
            <a:extLst>
              <a:ext uri="{FF2B5EF4-FFF2-40B4-BE49-F238E27FC236}">
                <a16:creationId xmlns:a16="http://schemas.microsoft.com/office/drawing/2014/main" id="{01C3E99C-E748-B688-CA37-32D983C9F88A}"/>
              </a:ext>
            </a:extLst>
          </p:cNvPr>
          <p:cNvPicPr>
            <a:picLocks noChangeAspect="1"/>
          </p:cNvPicPr>
          <p:nvPr/>
        </p:nvPicPr>
        <p:blipFill>
          <a:blip r:embed="rId4"/>
          <a:stretch>
            <a:fillRect/>
          </a:stretch>
        </p:blipFill>
        <p:spPr>
          <a:xfrm>
            <a:off x="4250886" y="1629218"/>
            <a:ext cx="3686175" cy="1714500"/>
          </a:xfrm>
          <a:prstGeom prst="rect">
            <a:avLst/>
          </a:prstGeom>
        </p:spPr>
      </p:pic>
      <p:pic>
        <p:nvPicPr>
          <p:cNvPr id="6" name="Imagen 265">
            <a:extLst>
              <a:ext uri="{FF2B5EF4-FFF2-40B4-BE49-F238E27FC236}">
                <a16:creationId xmlns:a16="http://schemas.microsoft.com/office/drawing/2014/main" id="{80EFF46E-5D5F-5B39-0BCD-19E0866B77F7}"/>
              </a:ext>
            </a:extLst>
          </p:cNvPr>
          <p:cNvPicPr>
            <a:picLocks noChangeAspect="1"/>
          </p:cNvPicPr>
          <p:nvPr/>
        </p:nvPicPr>
        <p:blipFill>
          <a:blip r:embed="rId5"/>
          <a:stretch>
            <a:fillRect/>
          </a:stretch>
        </p:blipFill>
        <p:spPr>
          <a:xfrm>
            <a:off x="4081641" y="4339673"/>
            <a:ext cx="4510405" cy="2173605"/>
          </a:xfrm>
          <a:prstGeom prst="rect">
            <a:avLst/>
          </a:prstGeom>
        </p:spPr>
      </p:pic>
      <p:sp>
        <p:nvSpPr>
          <p:cNvPr id="9" name="TextBox 8">
            <a:extLst>
              <a:ext uri="{FF2B5EF4-FFF2-40B4-BE49-F238E27FC236}">
                <a16:creationId xmlns:a16="http://schemas.microsoft.com/office/drawing/2014/main" id="{6DCBEE96-B628-867A-0F22-85F49D6C4829}"/>
              </a:ext>
            </a:extLst>
          </p:cNvPr>
          <p:cNvSpPr txBox="1"/>
          <p:nvPr/>
        </p:nvSpPr>
        <p:spPr>
          <a:xfrm>
            <a:off x="428214" y="544890"/>
            <a:ext cx="4572000" cy="523220"/>
          </a:xfrm>
          <a:prstGeom prst="rect">
            <a:avLst/>
          </a:prstGeom>
          <a:noFill/>
        </p:spPr>
        <p:txBody>
          <a:bodyPr wrap="square">
            <a:spAutoFit/>
          </a:bodyPr>
          <a:lstStyle/>
          <a:p>
            <a:r>
              <a:rPr lang="es-ES" sz="1400" b="1" i="0" u="none" strike="noStrike" cap="none" dirty="0">
                <a:solidFill>
                  <a:srgbClr val="4F81BD"/>
                </a:solidFill>
                <a:latin typeface="Calibri"/>
                <a:ea typeface="Calibri"/>
                <a:cs typeface="Calibri"/>
                <a:sym typeface="Calibri"/>
              </a:rPr>
              <a:t>4.-</a:t>
            </a:r>
            <a:r>
              <a:rPr lang="es-ES" sz="1400" b="1" i="0" u="none" strike="noStrike" cap="none" dirty="0">
                <a:solidFill>
                  <a:schemeClr val="dk1"/>
                </a:solidFill>
                <a:latin typeface="Calibri"/>
                <a:ea typeface="Calibri"/>
                <a:cs typeface="Calibri"/>
                <a:sym typeface="Calibri"/>
              </a:rPr>
              <a:t> </a:t>
            </a:r>
            <a:r>
              <a:rPr lang="es-ES" sz="1400" b="1" dirty="0">
                <a:solidFill>
                  <a:schemeClr val="dk1"/>
                </a:solidFill>
                <a:latin typeface="Calibri"/>
                <a:ea typeface="Calibri"/>
                <a:cs typeface="Calibri"/>
                <a:sym typeface="Calibri"/>
              </a:rPr>
              <a:t>RESULTADOS</a:t>
            </a:r>
          </a:p>
          <a:p>
            <a:r>
              <a:rPr lang="es-ES" b="1" dirty="0">
                <a:solidFill>
                  <a:schemeClr val="dk1"/>
                </a:solidFill>
                <a:latin typeface="Calibri"/>
                <a:cs typeface="Calibri"/>
                <a:sym typeface="Calibri"/>
              </a:rPr>
              <a:t>Aprende poco. No confiable.</a:t>
            </a:r>
            <a:endParaRPr lang="fi-FI" dirty="0"/>
          </a:p>
        </p:txBody>
      </p:sp>
    </p:spTree>
    <p:extLst>
      <p:ext uri="{BB962C8B-B14F-4D97-AF65-F5344CB8AC3E}">
        <p14:creationId xmlns:p14="http://schemas.microsoft.com/office/powerpoint/2010/main" val="3238707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338555E-3025-AF10-102A-B5845EE90F3C}"/>
              </a:ext>
            </a:extLst>
          </p:cNvPr>
          <p:cNvSpPr/>
          <p:nvPr/>
        </p:nvSpPr>
        <p:spPr>
          <a:xfrm>
            <a:off x="-1" y="4201485"/>
            <a:ext cx="9037467" cy="263746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p>
        </p:txBody>
      </p:sp>
      <p:sp>
        <p:nvSpPr>
          <p:cNvPr id="16" name="Rectangle 15">
            <a:extLst>
              <a:ext uri="{FF2B5EF4-FFF2-40B4-BE49-F238E27FC236}">
                <a16:creationId xmlns:a16="http://schemas.microsoft.com/office/drawing/2014/main" id="{71B2B75F-D710-C1A5-7368-DE4AFC488650}"/>
              </a:ext>
            </a:extLst>
          </p:cNvPr>
          <p:cNvSpPr/>
          <p:nvPr/>
        </p:nvSpPr>
        <p:spPr>
          <a:xfrm>
            <a:off x="3994950" y="1564021"/>
            <a:ext cx="5038078" cy="263746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5</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3" name="TextBox 2">
            <a:extLst>
              <a:ext uri="{FF2B5EF4-FFF2-40B4-BE49-F238E27FC236}">
                <a16:creationId xmlns:a16="http://schemas.microsoft.com/office/drawing/2014/main" id="{8FBD5EB2-95C5-481B-6165-FC35C42E5A5F}"/>
              </a:ext>
            </a:extLst>
          </p:cNvPr>
          <p:cNvSpPr txBox="1"/>
          <p:nvPr/>
        </p:nvSpPr>
        <p:spPr>
          <a:xfrm>
            <a:off x="106533" y="401634"/>
            <a:ext cx="9037467" cy="1648593"/>
          </a:xfrm>
          <a:prstGeom prst="rect">
            <a:avLst/>
          </a:prstGeom>
          <a:noFill/>
        </p:spPr>
        <p:txBody>
          <a:bodyPr wrap="square">
            <a:spAutoFit/>
          </a:bodyPr>
          <a:lstStyle/>
          <a:p>
            <a:pPr>
              <a:lnSpc>
                <a:spcPct val="107000"/>
              </a:lnSpc>
              <a:spcBef>
                <a:spcPts val="200"/>
              </a:spcBef>
            </a:pPr>
            <a:r>
              <a:rPr lang="fi-FI" sz="1400" b="1" dirty="0">
                <a:solidFill>
                  <a:srgbClr val="1F4D78"/>
                </a:solidFill>
                <a:effectLst/>
                <a:latin typeface="Calibri Light" panose="020F0302020204030204" pitchFamily="34" charset="0"/>
                <a:ea typeface="Calibri" panose="020F0502020204030204" pitchFamily="34" charset="0"/>
                <a:cs typeface="Times New Roman" panose="02020603050405020304" pitchFamily="18" charset="0"/>
              </a:rPr>
              <a:t>Esquema Enfoque 6: </a:t>
            </a:r>
            <a:r>
              <a:rPr lang="es-ES" sz="1000" b="0" i="0" u="none" strike="noStrike" dirty="0">
                <a:solidFill>
                  <a:srgbClr val="000000"/>
                </a:solidFill>
                <a:effectLst/>
                <a:latin typeface="Calibri" panose="020F0502020204030204" pitchFamily="34" charset="0"/>
              </a:rPr>
              <a:t>Programas usados Python:  </a:t>
            </a:r>
            <a:r>
              <a:rPr lang="es-ES" sz="1000" b="0" i="0" u="none" strike="noStrike" dirty="0" err="1">
                <a:solidFill>
                  <a:srgbClr val="000000"/>
                </a:solidFill>
                <a:effectLst/>
                <a:latin typeface="Calibri" panose="020F0502020204030204" pitchFamily="34" charset="0"/>
              </a:rPr>
              <a:t>Colab</a:t>
            </a:r>
            <a:r>
              <a:rPr lang="es-ES" sz="1000" b="0" i="0" u="none" strike="noStrike" dirty="0">
                <a:solidFill>
                  <a:srgbClr val="000000"/>
                </a:solidFill>
                <a:effectLst/>
                <a:latin typeface="Calibri" panose="020F0502020204030204" pitchFamily="34" charset="0"/>
              </a:rPr>
              <a:t>, </a:t>
            </a:r>
            <a:r>
              <a:rPr lang="es-ES" sz="1000" b="0" i="0" u="none" strike="noStrike" dirty="0" err="1">
                <a:solidFill>
                  <a:srgbClr val="000000"/>
                </a:solidFill>
                <a:effectLst/>
                <a:latin typeface="Calibri" panose="020F0502020204030204" pitchFamily="34" charset="0"/>
              </a:rPr>
              <a:t>JupiterLab</a:t>
            </a:r>
            <a:r>
              <a:rPr lang="es-ES" sz="1000" b="0" i="0" u="none" strike="noStrike" dirty="0">
                <a:solidFill>
                  <a:srgbClr val="000000"/>
                </a:solidFill>
                <a:effectLst/>
                <a:latin typeface="Calibri" panose="020F0502020204030204" pitchFamily="34" charset="0"/>
              </a:rPr>
              <a:t> en mi computadora y </a:t>
            </a:r>
            <a:r>
              <a:rPr lang="es-ES" sz="1000" b="0" i="0" u="none" strike="noStrike" dirty="0" err="1">
                <a:solidFill>
                  <a:srgbClr val="000000"/>
                </a:solidFill>
                <a:effectLst/>
                <a:latin typeface="Calibri" panose="020F0502020204030204" pitchFamily="34" charset="0"/>
              </a:rPr>
              <a:t>JupiterLab</a:t>
            </a:r>
            <a:r>
              <a:rPr lang="es-ES" sz="1000" b="0" i="0" u="none" strike="noStrike" dirty="0">
                <a:solidFill>
                  <a:srgbClr val="000000"/>
                </a:solidFill>
                <a:effectLst/>
                <a:latin typeface="Calibri" panose="020F0502020204030204" pitchFamily="34" charset="0"/>
              </a:rPr>
              <a:t> en una computadora dentro de Azure Machine </a:t>
            </a:r>
            <a:r>
              <a:rPr lang="es-ES" sz="1000" b="0" i="0" u="none" strike="noStrike" dirty="0" err="1">
                <a:solidFill>
                  <a:srgbClr val="000000"/>
                </a:solidFill>
                <a:effectLst/>
                <a:latin typeface="Calibri" panose="020F0502020204030204" pitchFamily="34" charset="0"/>
              </a:rPr>
              <a:t>Learning</a:t>
            </a:r>
            <a:r>
              <a:rPr lang="es-ES" sz="1000" b="0" i="0" u="none" strike="noStrike" dirty="0">
                <a:solidFill>
                  <a:srgbClr val="000000"/>
                </a:solidFill>
                <a:effectLst/>
                <a:latin typeface="Calibri" panose="020F0502020204030204" pitchFamily="34" charset="0"/>
              </a:rPr>
              <a:t> modulo.</a:t>
            </a:r>
          </a:p>
          <a:p>
            <a:pPr>
              <a:lnSpc>
                <a:spcPct val="107000"/>
              </a:lnSpc>
              <a:spcBef>
                <a:spcPts val="200"/>
              </a:spcBef>
            </a:pPr>
            <a:r>
              <a:rPr lang="en-US"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SECCIÓN 1:</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Obtención de datos de precios (</a:t>
            </a:r>
            <a:r>
              <a:rPr lang="es-E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27</a:t>
            </a: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materias primas) (</a:t>
            </a:r>
            <a:r>
              <a:rPr lang="es-E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Yahoo</a:t>
            </a: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Finance</a:t>
            </a: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API) </a:t>
            </a:r>
            <a:r>
              <a:rPr lang="es-ES" sz="10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(de 2016-06-01 a 2023-06-01)</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Bef>
                <a:spcPts val="200"/>
              </a:spcBef>
            </a:pP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 </a:t>
            </a: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Descargo un </a:t>
            </a:r>
            <a:r>
              <a:rPr lang="es-ES_tradnl"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Benchmark</a:t>
            </a: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ETF </a:t>
            </a:r>
            <a:r>
              <a:rPr lang="es-ES_tradnl"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ticker</a:t>
            </a: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_tradnl"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'^BCOM‘’</a:t>
            </a:r>
          </a:p>
          <a:p>
            <a:pPr algn="ctr">
              <a:lnSpc>
                <a:spcPct val="107000"/>
              </a:lnSpc>
              <a:spcBef>
                <a:spcPts val="200"/>
              </a:spcBef>
            </a:pP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Completar </a:t>
            </a:r>
            <a:r>
              <a:rPr lang="es-E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nan</a:t>
            </a: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 sz="1000" b="0" i="0" u="none" strike="noStrike" dirty="0">
                <a:solidFill>
                  <a:srgbClr val="000000"/>
                </a:solidFill>
                <a:effectLst/>
                <a:latin typeface="Calibri" panose="020F0502020204030204" pitchFamily="34" charset="0"/>
              </a:rPr>
              <a:t>valor posterior o anterior conocido)</a:t>
            </a:r>
            <a:endPar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fontAlgn="base"/>
            <a:r>
              <a:rPr lang="fi-FI" sz="1000" b="0" i="0" dirty="0">
                <a:solidFill>
                  <a:srgbClr val="000000"/>
                </a:solidFill>
                <a:effectLst/>
                <a:latin typeface="Calibri" panose="020F0502020204030204" pitchFamily="34" charset="0"/>
              </a:rPr>
              <a:t>		n = </a:t>
            </a:r>
            <a:r>
              <a:rPr lang="fi-FI" sz="1000" dirty="0">
                <a:latin typeface="Calibri" panose="020F0502020204030204" pitchFamily="34" charset="0"/>
                <a:cs typeface="Times New Roman" panose="02020603050405020304" pitchFamily="18" charset="0"/>
              </a:rPr>
              <a:t>27 numero</a:t>
            </a:r>
            <a:r>
              <a:rPr lang="fi-FI" sz="1000" b="0" i="0" dirty="0">
                <a:solidFill>
                  <a:srgbClr val="000000"/>
                </a:solidFill>
                <a:effectLst/>
                <a:latin typeface="Calibri" panose="020F0502020204030204" pitchFamily="34" charset="0"/>
              </a:rPr>
              <a:t> de </a:t>
            </a:r>
            <a:r>
              <a:rPr lang="fi-FI" sz="1000" dirty="0">
                <a:latin typeface="Calibri" panose="020F0502020204030204" pitchFamily="34" charset="0"/>
              </a:rPr>
              <a:t>materias primas</a:t>
            </a:r>
            <a:r>
              <a:rPr lang="fi-FI" sz="1000" b="0" i="0" dirty="0">
                <a:solidFill>
                  <a:srgbClr val="000000"/>
                </a:solidFill>
                <a:effectLst/>
                <a:latin typeface="Calibri" panose="020F0502020204030204" pitchFamily="34" charset="0"/>
              </a:rPr>
              <a:t>, pasos = </a:t>
            </a:r>
            <a:r>
              <a:rPr lang="fi-FI" sz="1000" b="1" i="1" dirty="0">
                <a:solidFill>
                  <a:srgbClr val="000000"/>
                </a:solidFill>
                <a:effectLst/>
                <a:latin typeface="Calibri" panose="020F0502020204030204" pitchFamily="34" charset="0"/>
              </a:rPr>
              <a:t>65</a:t>
            </a:r>
            <a:r>
              <a:rPr lang="fi-FI" sz="1000" b="0" i="0" dirty="0">
                <a:solidFill>
                  <a:srgbClr val="000000"/>
                </a:solidFill>
                <a:effectLst/>
                <a:latin typeface="Calibri" panose="020F0502020204030204" pitchFamily="34" charset="0"/>
              </a:rPr>
              <a:t> número de pasos para la matriz de varianzas covarianzas</a:t>
            </a:r>
            <a:r>
              <a:rPr lang="fi-FI" sz="1000" dirty="0">
                <a:solidFill>
                  <a:srgbClr val="242424"/>
                </a:solidFill>
                <a:latin typeface="Segoe UI" panose="020B0502040204020203" pitchFamily="34" charset="0"/>
              </a:rPr>
              <a:t>, </a:t>
            </a:r>
            <a:r>
              <a:rPr lang="fi-FI" sz="1000" b="0" i="0" dirty="0">
                <a:solidFill>
                  <a:srgbClr val="000000"/>
                </a:solidFill>
                <a:effectLst/>
                <a:latin typeface="Calibri" panose="020F0502020204030204" pitchFamily="34" charset="0"/>
              </a:rPr>
              <a:t>Max_Cash = 0.0</a:t>
            </a:r>
            <a:endParaRPr lang="fi-FI" sz="1000" b="0" i="0" dirty="0">
              <a:solidFill>
                <a:srgbClr val="242424"/>
              </a:solidFill>
              <a:effectLst/>
              <a:latin typeface="Segoe UI" panose="020B0502040204020203" pitchFamily="34" charset="0"/>
            </a:endParaRPr>
          </a:p>
          <a:p>
            <a:pPr algn="ctr">
              <a:lnSpc>
                <a:spcPct val="107000"/>
              </a:lnSpc>
              <a:spcBef>
                <a:spcPts val="200"/>
              </a:spcBef>
            </a:pPr>
            <a:endParaRPr lang="es-ES_tradnl" sz="1000" dirty="0">
              <a:solidFill>
                <a:srgbClr val="000000"/>
              </a:solidFill>
              <a:effectLst/>
              <a:highlight>
                <a:srgbClr val="FF0000"/>
              </a:highligh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Bef>
                <a:spcPts val="200"/>
              </a:spcBef>
            </a:pPr>
            <a:endParaRPr lang="fi-FI" sz="1400" b="1" dirty="0">
              <a:solidFill>
                <a:srgbClr val="1F4D78"/>
              </a:solidFill>
              <a:effectLst/>
              <a:highlight>
                <a:srgbClr val="FF0000"/>
              </a:highligh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BF41E10-6263-7AF2-5BAA-6AE40FA0910D}"/>
              </a:ext>
            </a:extLst>
          </p:cNvPr>
          <p:cNvSpPr txBox="1"/>
          <p:nvPr/>
        </p:nvSpPr>
        <p:spPr>
          <a:xfrm>
            <a:off x="348448" y="1963158"/>
            <a:ext cx="3298054" cy="1556516"/>
          </a:xfrm>
          <a:prstGeom prst="rect">
            <a:avLst/>
          </a:prstGeom>
          <a:noFill/>
        </p:spPr>
        <p:txBody>
          <a:bodyPr wrap="square">
            <a:spAutoFit/>
          </a:bodyPr>
          <a:lstStyle/>
          <a:p>
            <a:pPr algn="ctr" fontAlgn="t">
              <a:lnSpc>
                <a:spcPct val="107000"/>
              </a:lnSpc>
              <a:spcAft>
                <a:spcPts val="800"/>
              </a:spcAft>
            </a:pPr>
            <a:r>
              <a:rPr lang="es-ES" sz="2400" b="1"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Valores de entrada </a:t>
            </a:r>
          </a:p>
          <a:p>
            <a:pPr algn="ctr" fontAlgn="t">
              <a:lnSpc>
                <a:spcPct val="107000"/>
              </a:lnSpc>
              <a:spcAft>
                <a:spcPts val="800"/>
              </a:spcAft>
            </a:pP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 los últimos 65 días (variable pasos))</a:t>
            </a: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pPr marL="228600" lvl="0" indent="-228600" algn="ctr" fontAlgn="t">
              <a:lnSpc>
                <a:spcPct val="107000"/>
              </a:lnSpc>
              <a:spcAft>
                <a:spcPts val="800"/>
              </a:spcAft>
              <a:buAutoNum type="arabicParenR"/>
            </a:pPr>
            <a:r>
              <a:rPr lang="es-E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Matriz de Covarianzas </a:t>
            </a:r>
            <a:endParaRPr lang="es-ES" sz="1000" b="1" i="1" dirty="0">
              <a:latin typeface="Calibri" panose="020F0502020204030204" pitchFamily="34" charset="0"/>
              <a:ea typeface="Calibri" panose="020F0502020204030204" pitchFamily="34" charset="0"/>
              <a:cs typeface="Times New Roman" panose="02020603050405020304" pitchFamily="18" charset="0"/>
            </a:endParaRPr>
          </a:p>
          <a:p>
            <a:pPr marL="228600" lvl="0" indent="-228600" algn="ctr" fontAlgn="t">
              <a:lnSpc>
                <a:spcPct val="107000"/>
              </a:lnSpc>
              <a:spcAft>
                <a:spcPts val="800"/>
              </a:spcAft>
              <a:buAutoNum type="arabicParenR"/>
            </a:pPr>
            <a:r>
              <a:rPr lang="es-E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Matriz de Correlaciones </a:t>
            </a:r>
          </a:p>
          <a:p>
            <a:pPr marL="228600" lvl="0" indent="-228600" algn="ctr" fontAlgn="t">
              <a:lnSpc>
                <a:spcPct val="107000"/>
              </a:lnSpc>
              <a:spcAft>
                <a:spcPts val="800"/>
              </a:spcAft>
              <a:buAutoNum type="arabicParenR"/>
            </a:pPr>
            <a:r>
              <a:rPr lang="es-E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Determinante de Matriz de Correlaciones</a:t>
            </a:r>
            <a:endParaRPr lang="fi-FI" sz="1000" b="1"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52C7DCF-4E1C-8B78-444C-80A76709A18C}"/>
              </a:ext>
            </a:extLst>
          </p:cNvPr>
          <p:cNvSpPr txBox="1"/>
          <p:nvPr/>
        </p:nvSpPr>
        <p:spPr>
          <a:xfrm>
            <a:off x="4276814" y="2052128"/>
            <a:ext cx="4572000" cy="2127762"/>
          </a:xfrm>
          <a:prstGeom prst="rect">
            <a:avLst/>
          </a:prstGeom>
          <a:noFill/>
        </p:spPr>
        <p:txBody>
          <a:bodyPr wrap="square">
            <a:spAutoFit/>
          </a:bodyPr>
          <a:lstStyle/>
          <a:p>
            <a:pPr algn="ctr" fontAlgn="t">
              <a:lnSpc>
                <a:spcPct val="107000"/>
              </a:lnSpc>
              <a:spcAft>
                <a:spcPts val="800"/>
              </a:spcAft>
            </a:pP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 calcula los pesos a reinvertir a diario según tipo de portafolio</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_tradnl"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Risk</a:t>
            </a: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_tradnl"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Parity</a:t>
            </a: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Porfolio (</a:t>
            </a:r>
            <a:r>
              <a:rPr lang="es-ES_tradnl"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RP</a:t>
            </a: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Etiqueta</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Hierarchical Risk Parity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Porfolio</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HRP</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(Etiqueta 1)</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Inverse </a:t>
            </a:r>
            <a:r>
              <a:rPr lang="es-E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Volatility</a:t>
            </a: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Portfolio (</a:t>
            </a:r>
            <a:r>
              <a:rPr lang="es-E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IV</a:t>
            </a:r>
            <a:r>
              <a:rPr lang="es-E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Etiqueta</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2)</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Global Minimum  Variance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Porfolio</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GMVP</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Etiqueta</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3)</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DeNoised</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Risk Parity (DRP) + Risk Parity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Porfolio</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RP</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Etiqueta</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6)</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DeNoised</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Risk Parity (DRP) + Hierarchical Risk Parity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Porfolio</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HRP</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Etiqueta</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7)</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Equally Weighted Portfolio (</a:t>
            </a:r>
            <a:r>
              <a:rPr lang="en-U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EWP</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Etiqueta</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8) </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11772866-EBCF-7A9F-736D-747D66D0BD69}"/>
              </a:ext>
            </a:extLst>
          </p:cNvPr>
          <p:cNvSpPr txBox="1"/>
          <p:nvPr/>
        </p:nvSpPr>
        <p:spPr>
          <a:xfrm>
            <a:off x="4152526" y="4287873"/>
            <a:ext cx="4820575" cy="1936812"/>
          </a:xfrm>
          <a:prstGeom prst="rect">
            <a:avLst/>
          </a:prstGeom>
          <a:noFill/>
        </p:spPr>
        <p:txBody>
          <a:bodyPr wrap="square">
            <a:spAutoFit/>
          </a:bodyPr>
          <a:lstStyle/>
          <a:p>
            <a:pPr fontAlgn="t">
              <a:lnSpc>
                <a:spcPct val="107000"/>
              </a:lnSpc>
              <a:spcAft>
                <a:spcPts val="800"/>
              </a:spcAft>
            </a:pPr>
            <a:r>
              <a:rPr lang="es-ES_tradnl"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SECCIÓN 3: </a:t>
            </a: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s-ES_tradnl" sz="1000" dirty="0" err="1">
                <a:effectLst/>
                <a:latin typeface="Calibri" panose="020F0502020204030204" pitchFamily="34" charset="0"/>
                <a:ea typeface="Calibri" panose="020F0502020204030204" pitchFamily="34" charset="0"/>
                <a:cs typeface="Times New Roman" panose="02020603050405020304" pitchFamily="18" charset="0"/>
              </a:rPr>
              <a:t>TARGET_df</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 </a:t>
            </a:r>
            <a:r>
              <a:rPr lang="es-ES_tradnl" sz="1000" b="1" u="sng" dirty="0">
                <a:effectLst/>
                <a:latin typeface="Calibri" panose="020F0502020204030204" pitchFamily="34" charset="0"/>
                <a:ea typeface="Calibri" panose="020F0502020204030204" pitchFamily="34" charset="0"/>
                <a:cs typeface="Times New Roman" panose="02020603050405020304" pitchFamily="18" charset="0"/>
              </a:rPr>
              <a:t>) Los targets de estos algoritmos a entrenar serían Los mejores porfolios en rentabilidad a varios días vista (5, 10, 15, 20, 25, 30, 35, 40, 45 y 50 días en adelante)</a:t>
            </a:r>
            <a:r>
              <a:rPr lang="es-ES_tradnl" sz="1000" b="1"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 sz="1000" b="1" u="sng" dirty="0">
                <a:latin typeface="Calibri" panose="020F0502020204030204" pitchFamily="34" charset="0"/>
                <a:ea typeface="Calibri" panose="020F0502020204030204" pitchFamily="34" charset="0"/>
              </a:rPr>
              <a:t>(Periodo TRAIN Y TEST 2016-06-01 a 2021-4-27) </a:t>
            </a:r>
            <a:endParaRPr lang="es-ES_tradnl" sz="1000" b="1"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s-ES_tradnl" sz="1000" dirty="0">
                <a:effectLst/>
                <a:latin typeface="Calibri" panose="020F0502020204030204" pitchFamily="34" charset="0"/>
                <a:ea typeface="Calibri" panose="020F0502020204030204" pitchFamily="34" charset="0"/>
                <a:cs typeface="Times New Roman" panose="02020603050405020304" pitchFamily="18" charset="0"/>
              </a:rPr>
              <a:t>En la primera se va calculando por día cual sería por portafolio y a una serie de días determinados (5, 10, 15, 20, 25, 30, 35, 40, 45 y 50 días) la rentabilidad de ese portafolio. </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R"/>
            </a:pPr>
            <a:r>
              <a:rPr lang="es-ES_tradnl" sz="1000" dirty="0">
                <a:effectLst/>
                <a:latin typeface="Calibri" panose="020F0502020204030204" pitchFamily="34" charset="0"/>
                <a:ea typeface="Calibri" panose="020F0502020204030204" pitchFamily="34" charset="0"/>
                <a:cs typeface="Times New Roman" panose="02020603050405020304" pitchFamily="18" charset="0"/>
              </a:rPr>
              <a:t>En una segunda fase se calcula que portafolio ha dado mayor rentabilidad por día, se le asigna un número y se guarda el portafolio por día que ha dado mayor rentabilidad.</a:t>
            </a:r>
          </a:p>
          <a:p>
            <a:pPr marL="342900" indent="-342900">
              <a:lnSpc>
                <a:spcPct val="107000"/>
              </a:lnSpc>
              <a:spcAft>
                <a:spcPts val="800"/>
              </a:spcAft>
              <a:buFont typeface="+mj-lt"/>
              <a:buAutoNum type="arabicParenR"/>
            </a:pPr>
            <a:r>
              <a:rPr lang="es-ES_tradnl" sz="1000" dirty="0">
                <a:effectLst/>
                <a:latin typeface="Calibri" panose="020F0502020204030204" pitchFamily="34" charset="0"/>
                <a:ea typeface="Calibri" panose="020F0502020204030204" pitchFamily="34" charset="0"/>
                <a:cs typeface="Times New Roman" panose="02020603050405020304" pitchFamily="18" charset="0"/>
              </a:rPr>
              <a:t>Salvo dataset_5 a dataset_50 que se usaran para entrenar los algoritmos de AML.</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A2B11274-2D39-DFDA-824E-20288BDFBFFE}"/>
              </a:ext>
            </a:extLst>
          </p:cNvPr>
          <p:cNvSpPr txBox="1"/>
          <p:nvPr/>
        </p:nvSpPr>
        <p:spPr>
          <a:xfrm>
            <a:off x="4276815" y="1489216"/>
            <a:ext cx="4571999" cy="860813"/>
          </a:xfrm>
          <a:prstGeom prst="rect">
            <a:avLst/>
          </a:prstGeom>
          <a:noFill/>
        </p:spPr>
        <p:txBody>
          <a:bodyPr wrap="square">
            <a:spAutoFit/>
          </a:bodyPr>
          <a:lstStyle/>
          <a:p>
            <a:pPr>
              <a:lnSpc>
                <a:spcPct val="107000"/>
              </a:lnSpc>
              <a:spcBef>
                <a:spcPts val="200"/>
              </a:spcBef>
            </a:pPr>
            <a:r>
              <a:rPr lang="en-US"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SECCIÓN 2: </a:t>
            </a:r>
            <a:r>
              <a:rPr lang="es-ES" sz="2400" b="1" u="sng" dirty="0">
                <a:solidFill>
                  <a:srgbClr val="000000"/>
                </a:solidFill>
                <a:latin typeface="Calibri" panose="020F0502020204030204" pitchFamily="34" charset="0"/>
                <a:ea typeface="Calibri" panose="020F0502020204030204" pitchFamily="34" charset="0"/>
                <a:cs typeface="Times New Roman" panose="02020603050405020304" pitchFamily="18" charset="0"/>
              </a:rPr>
              <a:t>Valores a predecir</a:t>
            </a:r>
            <a:r>
              <a:rPr lang="es-ES" sz="1000" b="1" u="sng" dirty="0">
                <a:solidFill>
                  <a:srgbClr val="000000"/>
                </a:solidFill>
                <a:latin typeface="Calibri" panose="020F0502020204030204" pitchFamily="34" charset="0"/>
                <a:ea typeface="Calibri" panose="020F0502020204030204" pitchFamily="34" charset="0"/>
                <a:cs typeface="Times New Roman" panose="02020603050405020304" pitchFamily="18" charset="0"/>
              </a:rPr>
              <a:t>:</a:t>
            </a:r>
            <a:endParaRPr lang="fi-FI" sz="1000" b="1" u="sng"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Bef>
                <a:spcPts val="200"/>
              </a:spcBef>
            </a:pPr>
            <a:r>
              <a:rPr lang="es-ES_tradnl" sz="1000" dirty="0">
                <a:effectLst/>
                <a:latin typeface="Calibri" panose="020F0502020204030204" pitchFamily="34" charset="0"/>
                <a:ea typeface="Calibri" panose="020F0502020204030204" pitchFamily="34" charset="0"/>
                <a:cs typeface="Times New Roman" panose="02020603050405020304" pitchFamily="18" charset="0"/>
              </a:rPr>
              <a:t>Se crea portafolios y se analizan resultados (reinvirtiendo todos los días).</a:t>
            </a:r>
            <a:endParaRPr lang="fi-FI" sz="1000" dirty="0"/>
          </a:p>
          <a:p>
            <a:pPr>
              <a:lnSpc>
                <a:spcPct val="107000"/>
              </a:lnSpc>
              <a:spcBef>
                <a:spcPts val="200"/>
              </a:spcBef>
            </a:pPr>
            <a:endPar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57A5FB89-A7F8-35AB-BD07-56FCF1431E07}"/>
              </a:ext>
            </a:extLst>
          </p:cNvPr>
          <p:cNvSpPr txBox="1"/>
          <p:nvPr/>
        </p:nvSpPr>
        <p:spPr>
          <a:xfrm>
            <a:off x="38100" y="4360544"/>
            <a:ext cx="4572000" cy="461665"/>
          </a:xfrm>
          <a:prstGeom prst="rect">
            <a:avLst/>
          </a:prstGeom>
          <a:noFill/>
        </p:spPr>
        <p:txBody>
          <a:bodyPr wrap="square">
            <a:spAutoFit/>
          </a:bodyPr>
          <a:lstStyle/>
          <a:p>
            <a:r>
              <a:rPr lang="es-ES_tradnl"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SECCIÓN 3: </a:t>
            </a:r>
            <a:r>
              <a:rPr lang="es-ES_tradnl"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Flatten</a:t>
            </a: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de datos de entrada al algoritmo:</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fi-FI" dirty="0"/>
          </a:p>
        </p:txBody>
      </p:sp>
      <p:sp>
        <p:nvSpPr>
          <p:cNvPr id="19" name="TextBox 18">
            <a:extLst>
              <a:ext uri="{FF2B5EF4-FFF2-40B4-BE49-F238E27FC236}">
                <a16:creationId xmlns:a16="http://schemas.microsoft.com/office/drawing/2014/main" id="{0B9A3B94-8E6E-A57C-95DC-06090157F2CD}"/>
              </a:ext>
            </a:extLst>
          </p:cNvPr>
          <p:cNvSpPr txBox="1"/>
          <p:nvPr/>
        </p:nvSpPr>
        <p:spPr>
          <a:xfrm>
            <a:off x="38100" y="6150948"/>
            <a:ext cx="8901341" cy="281231"/>
          </a:xfrm>
          <a:prstGeom prst="rect">
            <a:avLst/>
          </a:prstGeom>
          <a:noFill/>
        </p:spPr>
        <p:txBody>
          <a:bodyPr wrap="square">
            <a:spAutoFit/>
          </a:bodyPr>
          <a:lstStyle/>
          <a:p>
            <a:pPr lvl="0" algn="ctr">
              <a:lnSpc>
                <a:spcPct val="107000"/>
              </a:lnSpc>
              <a:spcAft>
                <a:spcPts val="800"/>
              </a:spcAft>
            </a:pPr>
            <a:r>
              <a:rPr lang="es-ES_tradnl" sz="1200" b="1" u="sng" strike="noStrike" dirty="0">
                <a:effectLst/>
                <a:latin typeface="Calibri" panose="020F0502020204030204" pitchFamily="34" charset="0"/>
                <a:ea typeface="Calibri" panose="020F0502020204030204" pitchFamily="34" charset="0"/>
                <a:cs typeface="Times New Roman" panose="02020603050405020304" pitchFamily="18" charset="0"/>
              </a:rPr>
              <a:t>CONCLUSION. P.EJ: dataset_5_TFM se listo a 5 días vista con el indicador del porfolio en la columna target que dio mayor rentabilidad.</a:t>
            </a:r>
            <a:endParaRPr lang="fi-FI" sz="1200" b="1" u="sng" strike="noStrike"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C3BD91C0-2E19-DF3D-4195-308DFA1476C3}"/>
              </a:ext>
            </a:extLst>
          </p:cNvPr>
          <p:cNvPicPr>
            <a:picLocks noChangeAspect="1"/>
          </p:cNvPicPr>
          <p:nvPr/>
        </p:nvPicPr>
        <p:blipFill>
          <a:blip r:embed="rId2"/>
          <a:stretch>
            <a:fillRect/>
          </a:stretch>
        </p:blipFill>
        <p:spPr>
          <a:xfrm>
            <a:off x="38100" y="6404146"/>
            <a:ext cx="8994928" cy="389516"/>
          </a:xfrm>
          <a:prstGeom prst="rect">
            <a:avLst/>
          </a:prstGeom>
        </p:spPr>
      </p:pic>
    </p:spTree>
    <p:extLst>
      <p:ext uri="{BB962C8B-B14F-4D97-AF65-F5344CB8AC3E}">
        <p14:creationId xmlns:p14="http://schemas.microsoft.com/office/powerpoint/2010/main" val="992039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CAE46A7-FAD8-7BAA-25F2-930DE7C49A88}"/>
              </a:ext>
            </a:extLst>
          </p:cNvPr>
          <p:cNvSpPr/>
          <p:nvPr/>
        </p:nvSpPr>
        <p:spPr>
          <a:xfrm>
            <a:off x="3221488" y="827037"/>
            <a:ext cx="5842612" cy="444814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6</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3" name="TextBox 2">
            <a:extLst>
              <a:ext uri="{FF2B5EF4-FFF2-40B4-BE49-F238E27FC236}">
                <a16:creationId xmlns:a16="http://schemas.microsoft.com/office/drawing/2014/main" id="{8FBD5EB2-95C5-481B-6165-FC35C42E5A5F}"/>
              </a:ext>
            </a:extLst>
          </p:cNvPr>
          <p:cNvSpPr txBox="1"/>
          <p:nvPr/>
        </p:nvSpPr>
        <p:spPr>
          <a:xfrm>
            <a:off x="8060923" y="1272719"/>
            <a:ext cx="1057549" cy="743665"/>
          </a:xfrm>
          <a:prstGeom prst="rect">
            <a:avLst/>
          </a:prstGeom>
          <a:noFill/>
        </p:spPr>
        <p:txBody>
          <a:bodyPr wrap="square">
            <a:spAutoFit/>
          </a:bodyPr>
          <a:lstStyle/>
          <a:p>
            <a:pPr>
              <a:lnSpc>
                <a:spcPct val="107000"/>
              </a:lnSpc>
              <a:spcAft>
                <a:spcPts val="800"/>
              </a:spcAft>
            </a:pPr>
            <a:r>
              <a:rPr lang="fi-FI" sz="1000" dirty="0">
                <a:effectLst/>
                <a:latin typeface="Calibri" panose="020F0502020204030204" pitchFamily="34" charset="0"/>
                <a:ea typeface="Calibri" panose="020F0502020204030204" pitchFamily="34" charset="0"/>
                <a:cs typeface="Times New Roman" panose="02020603050405020304" pitchFamily="18" charset="0"/>
              </a:rPr>
              <a:t>Azure Customvision.ai </a:t>
            </a:r>
            <a:r>
              <a:rPr lang="fi-FI" sz="1000" dirty="0">
                <a:latin typeface="Calibri" panose="020F0502020204030204" pitchFamily="34" charset="0"/>
                <a:ea typeface="Calibri" panose="020F0502020204030204" pitchFamily="34" charset="0"/>
                <a:cs typeface="Times New Roman" panose="02020603050405020304" pitchFamily="18" charset="0"/>
              </a:rPr>
              <a:t>(solo matriz de covarianzas).</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BF41E10-6263-7AF2-5BAA-6AE40FA0910D}"/>
              </a:ext>
            </a:extLst>
          </p:cNvPr>
          <p:cNvSpPr txBox="1"/>
          <p:nvPr/>
        </p:nvSpPr>
        <p:spPr>
          <a:xfrm>
            <a:off x="3275861" y="1151603"/>
            <a:ext cx="2883610" cy="4448141"/>
          </a:xfrm>
          <a:prstGeom prst="rect">
            <a:avLst/>
          </a:prstGeom>
          <a:noFill/>
        </p:spPr>
        <p:txBody>
          <a:bodyPr wrap="square">
            <a:spAutoFit/>
          </a:bodyPr>
          <a:lstStyle/>
          <a:p>
            <a:pPr algn="ctr" fontAlgn="t">
              <a:lnSpc>
                <a:spcPct val="107000"/>
              </a:lnSpc>
              <a:spcAft>
                <a:spcPts val="800"/>
              </a:spcAft>
            </a:pPr>
            <a:r>
              <a:rPr lang="es-ES_tradnl" sz="1000" dirty="0" err="1">
                <a:effectLst/>
                <a:latin typeface="Calibri" panose="020F0502020204030204" pitchFamily="34" charset="0"/>
                <a:ea typeface="Calibri" panose="020F0502020204030204" pitchFamily="34" charset="0"/>
                <a:cs typeface="Times New Roman" panose="02020603050405020304" pitchFamily="18" charset="0"/>
              </a:rPr>
              <a:t>Designer</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 </a:t>
            </a:r>
            <a:r>
              <a:rPr lang="es-ES_tradnl" sz="1000" u="none" strike="noStrike" dirty="0">
                <a:solidFill>
                  <a:srgbClr val="1155CC"/>
                </a:solidFill>
                <a:effectLst/>
                <a:latin typeface="Calibri" panose="020F0502020204030204" pitchFamily="34" charset="0"/>
                <a:ea typeface="Calibri" panose="020F0502020204030204" pitchFamily="34" charset="0"/>
                <a:cs typeface="Times New Roman" panose="02020603050405020304" pitchFamily="18" charset="0"/>
                <a:hlinkClick r:id="rId2"/>
              </a:rPr>
              <a:t>TFM-</a:t>
            </a:r>
            <a:r>
              <a:rPr lang="es-ES_tradnl" sz="1000" u="none" strike="noStrike" dirty="0" err="1">
                <a:solidFill>
                  <a:srgbClr val="1155CC"/>
                </a:solidFill>
                <a:effectLst/>
                <a:latin typeface="Calibri" panose="020F0502020204030204" pitchFamily="34" charset="0"/>
                <a:ea typeface="Calibri" panose="020F0502020204030204" pitchFamily="34" charset="0"/>
                <a:cs typeface="Times New Roman" panose="02020603050405020304" pitchFamily="18" charset="0"/>
                <a:hlinkClick r:id="rId2"/>
              </a:rPr>
              <a:t>FGallego</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 que incluye todo este diagrama de bloques. </a:t>
            </a:r>
          </a:p>
          <a:p>
            <a:pPr algn="ctr" fontAlgn="t">
              <a:lnSpc>
                <a:spcPct val="107000"/>
              </a:lnSpc>
              <a:spcAft>
                <a:spcPts val="800"/>
              </a:spcAft>
            </a:pPr>
            <a:r>
              <a:rPr lang="es-ES" sz="1000" b="0" i="0" u="none" strike="noStrike" dirty="0">
                <a:solidFill>
                  <a:srgbClr val="000000"/>
                </a:solidFill>
                <a:effectLst/>
                <a:latin typeface="Calibri" panose="020F0502020204030204" pitchFamily="34" charset="0"/>
              </a:rPr>
              <a:t>(bloques standard)</a:t>
            </a:r>
            <a:endParaRPr lang="es-ES_tradnl" sz="1000" dirty="0">
              <a:effectLst/>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Los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módulos</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Split Data (</a:t>
            </a:r>
            <a:r>
              <a:rPr lang="es-ES" sz="10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Entrenamiento / Test Split 20%</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Multiclass Neural Network, </a:t>
            </a:r>
            <a:r>
              <a:rPr lang="en-US" sz="1000" b="1" i="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MultiClass</a:t>
            </a:r>
            <a:r>
              <a:rPr lang="en-US" sz="100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Boosted Decision Tree, Multiclass Decision Forest, </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K-Means Clustering, Train Model, Score Model, Evaluate Model, Train Clustering Model y Assign Data to Clusters  son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todos</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iguales</a:t>
            </a: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pPr algn="ctr" fontAlgn="t">
              <a:lnSpc>
                <a:spcPct val="107000"/>
              </a:lnSpc>
              <a:spcAft>
                <a:spcPts val="800"/>
              </a:spcAft>
            </a:pPr>
            <a:endParaRPr lang="es-ES_tradnl" sz="1000" dirty="0">
              <a:effectLst/>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endParaRPr lang="es-ES_tradnl" sz="1000" dirty="0">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endParaRPr lang="es-ES_tradnl" sz="1000" dirty="0">
              <a:effectLst/>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endParaRPr lang="es-ES_tradnl" sz="1000" dirty="0">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endParaRPr lang="es-ES_tradnl" sz="1000" dirty="0">
              <a:effectLst/>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endParaRPr lang="es-ES_tradnl" sz="1000" dirty="0">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a:p>
            <a:pPr fontAlgn="t">
              <a:lnSpc>
                <a:spcPct val="107000"/>
              </a:lnSpc>
              <a:spcAft>
                <a:spcPts val="800"/>
              </a:spcAft>
            </a:pPr>
            <a:endParaRPr lang="fi-FI" sz="1800" dirty="0">
              <a:effectLst/>
              <a:latin typeface="Calibri" panose="020F0502020204030204" pitchFamily="34" charset="0"/>
              <a:ea typeface="Calibri" panose="020F0502020204030204" pitchFamily="34" charset="0"/>
              <a:cs typeface="Times New Roman" panose="02020603050405020304" pitchFamily="18" charset="0"/>
            </a:endParaRPr>
          </a:p>
          <a:p>
            <a:pPr fontAlgn="t">
              <a:lnSpc>
                <a:spcPct val="107000"/>
              </a:lnSpc>
              <a:spcAft>
                <a:spcPts val="800"/>
              </a:spcAft>
            </a:pPr>
            <a:endParaRPr lang="fi-FI"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B64CA8A3-D560-10EC-801E-342710FA6559}"/>
              </a:ext>
            </a:extLst>
          </p:cNvPr>
          <p:cNvSpPr txBox="1"/>
          <p:nvPr/>
        </p:nvSpPr>
        <p:spPr>
          <a:xfrm>
            <a:off x="-76566" y="937226"/>
            <a:ext cx="3298054" cy="2306657"/>
          </a:xfrm>
          <a:prstGeom prst="rect">
            <a:avLst/>
          </a:prstGeom>
          <a:noFill/>
        </p:spPr>
        <p:txBody>
          <a:bodyPr wrap="square">
            <a:spAutoFit/>
          </a:bodyPr>
          <a:lstStyle/>
          <a:p>
            <a:pPr algn="ctr">
              <a:lnSpc>
                <a:spcPct val="107000"/>
              </a:lnSpc>
              <a:spcBef>
                <a:spcPts val="200"/>
              </a:spcBef>
            </a:pPr>
            <a:r>
              <a:rPr lang="en-US"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SECCIÓN 3:</a:t>
            </a:r>
          </a:p>
          <a:p>
            <a:pPr algn="ctr">
              <a:lnSpc>
                <a:spcPct val="107000"/>
              </a:lnSpc>
              <a:spcBef>
                <a:spcPts val="200"/>
              </a:spcBef>
            </a:pPr>
            <a:r>
              <a:rPr lang="fi-FI" sz="1000" dirty="0">
                <a:latin typeface="Calibri" panose="020F0502020204030204" pitchFamily="34" charset="0"/>
                <a:ea typeface="Calibri" panose="020F0502020204030204" pitchFamily="34" charset="0"/>
                <a:cs typeface="Times New Roman" panose="02020603050405020304" pitchFamily="18" charset="0"/>
              </a:rPr>
              <a:t>Python, TF:</a:t>
            </a:r>
            <a:endParaRPr lang="fi-FI"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Bef>
                <a:spcPts val="200"/>
              </a:spcBef>
            </a:pPr>
            <a:r>
              <a:rPr lang="fi-FI"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train_test_split_estudio para separar entre train y test</a:t>
            </a:r>
          </a:p>
          <a:p>
            <a:pPr algn="ctr">
              <a:lnSpc>
                <a:spcPct val="107000"/>
              </a:lnSpc>
              <a:spcBef>
                <a:spcPts val="200"/>
              </a:spcBef>
            </a:pPr>
            <a:endParaRPr lang="fi-FI"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fi-FI" sz="1000" dirty="0">
                <a:latin typeface="Calibri" panose="020F0502020204030204" pitchFamily="34" charset="0"/>
                <a:ea typeface="Calibri" panose="020F0502020204030204" pitchFamily="34" charset="0"/>
                <a:cs typeface="Times New Roman" panose="02020603050405020304" pitchFamily="18" charset="0"/>
              </a:rPr>
              <a:t>Aplico algoritmos de ML y calculo su matrices de confusion Python:</a:t>
            </a:r>
          </a:p>
          <a:p>
            <a:pPr marL="228600" lvl="0" indent="-228600">
              <a:lnSpc>
                <a:spcPct val="107000"/>
              </a:lnSpc>
              <a:spcAft>
                <a:spcPts val="800"/>
              </a:spcAft>
              <a:buAutoNum type="alphaLcParenR"/>
            </a:pPr>
            <a:r>
              <a:rPr lang="fi-FI" sz="1000" b="1" i="1" u="none" strike="noStrike" dirty="0">
                <a:effectLst/>
                <a:latin typeface="Calibri" panose="020F0502020204030204" pitchFamily="34" charset="0"/>
                <a:ea typeface="Calibri" panose="020F0502020204030204" pitchFamily="34" charset="0"/>
                <a:cs typeface="Times New Roman" panose="02020603050405020304" pitchFamily="18" charset="0"/>
              </a:rPr>
              <a:t>DecisionTreeClassifier </a:t>
            </a:r>
          </a:p>
          <a:p>
            <a:pPr marL="228600" lvl="0" indent="-228600">
              <a:lnSpc>
                <a:spcPct val="107000"/>
              </a:lnSpc>
              <a:spcAft>
                <a:spcPts val="800"/>
              </a:spcAft>
              <a:buAutoNum type="alphaLcParenR"/>
            </a:pPr>
            <a:r>
              <a:rPr lang="fi-FI" sz="1000" b="1" i="1" u="none" strike="noStrike" dirty="0">
                <a:effectLst/>
                <a:latin typeface="Calibri" panose="020F0502020204030204" pitchFamily="34" charset="0"/>
                <a:ea typeface="Calibri" panose="020F0502020204030204" pitchFamily="34" charset="0"/>
                <a:cs typeface="Times New Roman" panose="02020603050405020304" pitchFamily="18" charset="0"/>
              </a:rPr>
              <a:t>RandomForestClassifier con GridSearchCV</a:t>
            </a:r>
          </a:p>
          <a:p>
            <a:pPr marL="228600" lvl="0" indent="-228600">
              <a:lnSpc>
                <a:spcPct val="107000"/>
              </a:lnSpc>
              <a:spcAft>
                <a:spcPts val="800"/>
              </a:spcAft>
              <a:buAutoNum type="alphaLcParenR"/>
            </a:pPr>
            <a:r>
              <a:rPr lang="fi-FI" sz="1000" b="1" i="1" u="none" strike="noStrike" dirty="0">
                <a:effectLst/>
                <a:latin typeface="Calibri" panose="020F0502020204030204" pitchFamily="34" charset="0"/>
                <a:ea typeface="Calibri" panose="020F0502020204030204" pitchFamily="34" charset="0"/>
                <a:cs typeface="Times New Roman" panose="02020603050405020304" pitchFamily="18" charset="0"/>
              </a:rPr>
              <a:t>BaggingClassifier from DecisionTreeClassifier</a:t>
            </a:r>
          </a:p>
          <a:p>
            <a:pPr algn="ctr">
              <a:lnSpc>
                <a:spcPct val="107000"/>
              </a:lnSpc>
              <a:spcAft>
                <a:spcPts val="800"/>
              </a:spcAft>
            </a:pPr>
            <a:r>
              <a:rPr lang="es-ES_tradnl" sz="1000" dirty="0">
                <a:latin typeface="Calibri" panose="020F0502020204030204" pitchFamily="34" charset="0"/>
                <a:ea typeface="Calibri" panose="020F0502020204030204" pitchFamily="34" charset="0"/>
                <a:cs typeface="Times New Roman" panose="02020603050405020304" pitchFamily="18" charset="0"/>
              </a:rPr>
              <a:t>E</a:t>
            </a:r>
            <a:r>
              <a:rPr lang="es-ES_tradnl"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studio global</a:t>
            </a:r>
            <a:r>
              <a:rPr lang="fi-FI"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ligero de metricas: </a:t>
            </a:r>
            <a:r>
              <a:rPr lang="fi-FI" sz="1000" b="1"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Resultados ”Algo Prometedores”</a:t>
            </a:r>
            <a:endParaRPr lang="fi-FI" sz="1000" b="1" u="sng"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13.png">
            <a:extLst>
              <a:ext uri="{FF2B5EF4-FFF2-40B4-BE49-F238E27FC236}">
                <a16:creationId xmlns:a16="http://schemas.microsoft.com/office/drawing/2014/main" id="{95DB875C-A284-6294-63B6-8D70662F053F}"/>
              </a:ext>
            </a:extLst>
          </p:cNvPr>
          <p:cNvPicPr/>
          <p:nvPr/>
        </p:nvPicPr>
        <p:blipFill>
          <a:blip r:embed="rId3"/>
          <a:srcRect/>
          <a:stretch>
            <a:fillRect/>
          </a:stretch>
        </p:blipFill>
        <p:spPr>
          <a:xfrm>
            <a:off x="3347898" y="2884604"/>
            <a:ext cx="1988783" cy="923113"/>
          </a:xfrm>
          <a:prstGeom prst="rect">
            <a:avLst/>
          </a:prstGeom>
          <a:ln/>
        </p:spPr>
      </p:pic>
      <p:sp>
        <p:nvSpPr>
          <p:cNvPr id="13" name="TextBox 12">
            <a:extLst>
              <a:ext uri="{FF2B5EF4-FFF2-40B4-BE49-F238E27FC236}">
                <a16:creationId xmlns:a16="http://schemas.microsoft.com/office/drawing/2014/main" id="{9552806C-28AA-47C0-141D-AA4765E5038C}"/>
              </a:ext>
            </a:extLst>
          </p:cNvPr>
          <p:cNvSpPr txBox="1"/>
          <p:nvPr/>
        </p:nvSpPr>
        <p:spPr>
          <a:xfrm>
            <a:off x="4048218" y="847042"/>
            <a:ext cx="4638582" cy="256993"/>
          </a:xfrm>
          <a:prstGeom prst="rect">
            <a:avLst/>
          </a:prstGeom>
          <a:noFill/>
        </p:spPr>
        <p:txBody>
          <a:bodyPr wrap="square">
            <a:spAutoFit/>
          </a:bodyPr>
          <a:lstStyle/>
          <a:p>
            <a:pPr algn="ctr" fontAlgn="t">
              <a:lnSpc>
                <a:spcPct val="107000"/>
              </a:lnSpc>
              <a:spcAft>
                <a:spcPts val="800"/>
              </a:spcAft>
            </a:pPr>
            <a:r>
              <a:rPr lang="fi-FI" sz="1000" b="1"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Azure Machine Learning (AML)</a:t>
            </a:r>
          </a:p>
        </p:txBody>
      </p:sp>
      <p:sp>
        <p:nvSpPr>
          <p:cNvPr id="17" name="TextBox 16">
            <a:extLst>
              <a:ext uri="{FF2B5EF4-FFF2-40B4-BE49-F238E27FC236}">
                <a16:creationId xmlns:a16="http://schemas.microsoft.com/office/drawing/2014/main" id="{486D92EF-2FA9-45D0-EC10-7ACF7620A20C}"/>
              </a:ext>
            </a:extLst>
          </p:cNvPr>
          <p:cNvSpPr txBox="1"/>
          <p:nvPr/>
        </p:nvSpPr>
        <p:spPr>
          <a:xfrm>
            <a:off x="6115769" y="1180062"/>
            <a:ext cx="2024107" cy="1512209"/>
          </a:xfrm>
          <a:prstGeom prst="rect">
            <a:avLst/>
          </a:prstGeom>
          <a:noFill/>
        </p:spPr>
        <p:txBody>
          <a:bodyPr wrap="square">
            <a:spAutoFit/>
          </a:bodyPr>
          <a:lstStyle/>
          <a:p>
            <a:pPr algn="ctr" fontAlgn="t">
              <a:lnSpc>
                <a:spcPct val="107000"/>
              </a:lnSpc>
              <a:spcAft>
                <a:spcPts val="800"/>
              </a:spcAft>
            </a:pPr>
            <a:r>
              <a:rPr lang="fi-FI"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Automated ML</a:t>
            </a:r>
            <a:endParaRPr lang="fi-FI" sz="10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gn="ctr" fontAlgn="t">
              <a:lnSpc>
                <a:spcPct val="107000"/>
              </a:lnSpc>
              <a:spcAft>
                <a:spcPts val="800"/>
              </a:spcAft>
            </a:pPr>
            <a:r>
              <a:rPr lang="es-ES_tradnl" sz="1000" dirty="0">
                <a:latin typeface="Calibri" panose="020F0502020204030204" pitchFamily="34" charset="0"/>
                <a:ea typeface="Calibri" panose="020F0502020204030204" pitchFamily="34" charset="0"/>
                <a:cs typeface="Times New Roman" panose="02020603050405020304" pitchFamily="18" charset="0"/>
              </a:rPr>
              <a:t>E</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xperimento TFM-FGallego</a:t>
            </a:r>
            <a:r>
              <a:rPr lang="es-ES_tradnl" sz="1000" b="1" i="1" dirty="0">
                <a:effectLst/>
                <a:latin typeface="Calibri" panose="020F0502020204030204" pitchFamily="34" charset="0"/>
                <a:ea typeface="Calibri" panose="020F0502020204030204" pitchFamily="34" charset="0"/>
                <a:cs typeface="Times New Roman" panose="02020603050405020304" pitchFamily="18" charset="0"/>
              </a:rPr>
              <a:t>_</a:t>
            </a:r>
            <a:r>
              <a:rPr lang="es-ES_tradnl" sz="1000" b="1" i="1" u="sng" dirty="0">
                <a:effectLst/>
                <a:latin typeface="Calibri" panose="020F0502020204030204" pitchFamily="34" charset="0"/>
                <a:ea typeface="Calibri" panose="020F0502020204030204" pitchFamily="34" charset="0"/>
                <a:cs typeface="Times New Roman" panose="02020603050405020304" pitchFamily="18" charset="0"/>
              </a:rPr>
              <a:t>AutomatedML</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_03_5_dias target </a:t>
            </a:r>
            <a:r>
              <a:rPr lang="es-ES_tradnl" sz="1000" dirty="0" err="1">
                <a:effectLst/>
                <a:latin typeface="Calibri" panose="020F0502020204030204" pitchFamily="34" charset="0"/>
                <a:ea typeface="Calibri" panose="020F0502020204030204" pitchFamily="34" charset="0"/>
                <a:cs typeface="Times New Roman" panose="02020603050405020304" pitchFamily="18" charset="0"/>
              </a:rPr>
              <a:t>column</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 target y compute </a:t>
            </a:r>
            <a:r>
              <a:rPr lang="es-ES_tradnl" sz="1000" dirty="0" err="1">
                <a:effectLst/>
                <a:latin typeface="Calibri" panose="020F0502020204030204" pitchFamily="34" charset="0"/>
                <a:ea typeface="Calibri" panose="020F0502020204030204" pitchFamily="34" charset="0"/>
                <a:cs typeface="Times New Roman" panose="02020603050405020304" pitchFamily="18" charset="0"/>
              </a:rPr>
              <a:t>type</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 Compute </a:t>
            </a:r>
            <a:r>
              <a:rPr lang="es-ES_tradnl" sz="1000" dirty="0" err="1">
                <a:effectLst/>
                <a:latin typeface="Calibri" panose="020F0502020204030204" pitchFamily="34" charset="0"/>
                <a:ea typeface="Calibri" panose="020F0502020204030204" pitchFamily="34" charset="0"/>
                <a:cs typeface="Times New Roman" panose="02020603050405020304" pitchFamily="18" charset="0"/>
              </a:rPr>
              <a:t>instance</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  fgromu1. </a:t>
            </a:r>
            <a:r>
              <a:rPr lang="en-US" sz="1000" dirty="0">
                <a:effectLst/>
                <a:latin typeface="Calibri" panose="020F0502020204030204" pitchFamily="34" charset="0"/>
                <a:ea typeface="Calibri" panose="020F0502020204030204" pitchFamily="34" charset="0"/>
                <a:cs typeface="Times New Roman" panose="02020603050405020304" pitchFamily="18" charset="0"/>
              </a:rPr>
              <a:t>Task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Clasiffication</a:t>
            </a:r>
            <a:r>
              <a:rPr lang="en-US" sz="1000" dirty="0">
                <a:effectLst/>
                <a:latin typeface="Calibri" panose="020F0502020204030204" pitchFamily="34" charset="0"/>
                <a:ea typeface="Calibri" panose="020F0502020204030204" pitchFamily="34" charset="0"/>
                <a:cs typeface="Times New Roman" panose="02020603050405020304" pitchFamily="18" charset="0"/>
              </a:rPr>
              <a:t> (Enable deep learning). Train-validation split (20%). Test split (20%).</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Left Brace 19">
            <a:extLst>
              <a:ext uri="{FF2B5EF4-FFF2-40B4-BE49-F238E27FC236}">
                <a16:creationId xmlns:a16="http://schemas.microsoft.com/office/drawing/2014/main" id="{BB0E7724-EBDD-60CB-B09A-B7A08D86D915}"/>
              </a:ext>
            </a:extLst>
          </p:cNvPr>
          <p:cNvSpPr/>
          <p:nvPr/>
        </p:nvSpPr>
        <p:spPr>
          <a:xfrm rot="16200000">
            <a:off x="5606041" y="1600007"/>
            <a:ext cx="234177" cy="473142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i-FI"/>
          </a:p>
        </p:txBody>
      </p:sp>
      <p:sp>
        <p:nvSpPr>
          <p:cNvPr id="22" name="TextBox 21">
            <a:extLst>
              <a:ext uri="{FF2B5EF4-FFF2-40B4-BE49-F238E27FC236}">
                <a16:creationId xmlns:a16="http://schemas.microsoft.com/office/drawing/2014/main" id="{B0447A5A-2027-F446-57C2-C073BFCFDE0F}"/>
              </a:ext>
            </a:extLst>
          </p:cNvPr>
          <p:cNvSpPr txBox="1"/>
          <p:nvPr/>
        </p:nvSpPr>
        <p:spPr>
          <a:xfrm>
            <a:off x="6195037" y="4932020"/>
            <a:ext cx="2492985" cy="249684"/>
          </a:xfrm>
          <a:prstGeom prst="rect">
            <a:avLst/>
          </a:prstGeom>
          <a:noFill/>
        </p:spPr>
        <p:txBody>
          <a:bodyPr wrap="square">
            <a:spAutoFit/>
          </a:bodyPr>
          <a:lstStyle/>
          <a:p>
            <a:pPr>
              <a:lnSpc>
                <a:spcPct val="107000"/>
              </a:lnSpc>
              <a:spcAft>
                <a:spcPts val="800"/>
              </a:spcAft>
            </a:pPr>
            <a:r>
              <a:rPr lang="en-US" sz="1000" b="1" u="sng" dirty="0">
                <a:effectLst/>
                <a:latin typeface="Calibri" panose="020F0502020204030204" pitchFamily="34" charset="0"/>
                <a:ea typeface="Calibri" panose="020F0502020204030204" pitchFamily="34" charset="0"/>
                <a:cs typeface="Times New Roman" panose="02020603050405020304" pitchFamily="18" charset="0"/>
              </a:rPr>
              <a:t>Endpoints </a:t>
            </a:r>
            <a:r>
              <a:rPr lang="en-US" sz="1000" b="1" u="sng" dirty="0" err="1">
                <a:effectLst/>
                <a:latin typeface="Calibri" panose="020F0502020204030204" pitchFamily="34" charset="0"/>
                <a:ea typeface="Calibri" panose="020F0502020204030204" pitchFamily="34" charset="0"/>
                <a:cs typeface="Times New Roman" panose="02020603050405020304" pitchFamily="18" charset="0"/>
              </a:rPr>
              <a:t>en</a:t>
            </a:r>
            <a:r>
              <a:rPr lang="en-US" sz="1000" b="1" u="sng" dirty="0">
                <a:effectLst/>
                <a:latin typeface="Calibri" panose="020F0502020204030204" pitchFamily="34" charset="0"/>
                <a:ea typeface="Calibri" panose="020F0502020204030204" pitchFamily="34" charset="0"/>
                <a:cs typeface="Times New Roman" panose="02020603050405020304" pitchFamily="18" charset="0"/>
              </a:rPr>
              <a:t> AML (10 ENDPOINTS) (VERDE)</a:t>
            </a:r>
            <a:endParaRPr lang="fi-FI" sz="1000" b="1"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0C94F7CE-B387-22DF-E025-5287CA22D03C}"/>
              </a:ext>
            </a:extLst>
          </p:cNvPr>
          <p:cNvSpPr txBox="1"/>
          <p:nvPr/>
        </p:nvSpPr>
        <p:spPr>
          <a:xfrm>
            <a:off x="5307754" y="3579623"/>
            <a:ext cx="1205424" cy="246221"/>
          </a:xfrm>
          <a:prstGeom prst="rect">
            <a:avLst/>
          </a:prstGeom>
          <a:noFill/>
        </p:spPr>
        <p:txBody>
          <a:bodyPr wrap="square">
            <a:spAutoFit/>
          </a:bodyPr>
          <a:lstStyle/>
          <a:p>
            <a:r>
              <a:rPr lang="en-US" sz="1000" dirty="0">
                <a:effectLst/>
                <a:latin typeface="Calibri" panose="020F0502020204030204" pitchFamily="34" charset="0"/>
                <a:ea typeface="Calibri" panose="020F0502020204030204" pitchFamily="34" charset="0"/>
                <a:cs typeface="Times New Roman" panose="02020603050405020304" pitchFamily="18" charset="0"/>
              </a:rPr>
              <a:t>Jobs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en</a:t>
            </a:r>
            <a:r>
              <a:rPr lang="en-US" sz="1000" dirty="0">
                <a:effectLst/>
                <a:latin typeface="Calibri" panose="020F0502020204030204" pitchFamily="34" charset="0"/>
                <a:ea typeface="Calibri" panose="020F0502020204030204" pitchFamily="34" charset="0"/>
                <a:cs typeface="Times New Roman" panose="02020603050405020304" pitchFamily="18" charset="0"/>
              </a:rPr>
              <a:t> AML</a:t>
            </a:r>
            <a:endParaRPr lang="fi-FI" sz="1000" dirty="0"/>
          </a:p>
        </p:txBody>
      </p:sp>
      <p:sp>
        <p:nvSpPr>
          <p:cNvPr id="26" name="TextBox 25">
            <a:extLst>
              <a:ext uri="{FF2B5EF4-FFF2-40B4-BE49-F238E27FC236}">
                <a16:creationId xmlns:a16="http://schemas.microsoft.com/office/drawing/2014/main" id="{A6BE8E46-4BC7-2CE6-D0FB-E0D582DF9D81}"/>
              </a:ext>
            </a:extLst>
          </p:cNvPr>
          <p:cNvSpPr txBox="1"/>
          <p:nvPr/>
        </p:nvSpPr>
        <p:spPr>
          <a:xfrm>
            <a:off x="76200" y="373595"/>
            <a:ext cx="4625266" cy="312650"/>
          </a:xfrm>
          <a:prstGeom prst="rect">
            <a:avLst/>
          </a:prstGeom>
          <a:noFill/>
        </p:spPr>
        <p:txBody>
          <a:bodyPr wrap="square">
            <a:spAutoFit/>
          </a:bodyPr>
          <a:lstStyle/>
          <a:p>
            <a:pPr>
              <a:lnSpc>
                <a:spcPct val="107000"/>
              </a:lnSpc>
              <a:spcBef>
                <a:spcPts val="200"/>
              </a:spcBef>
            </a:pPr>
            <a:r>
              <a:rPr lang="fi-FI" sz="1400" b="1" dirty="0">
                <a:solidFill>
                  <a:srgbClr val="1F4D78"/>
                </a:solidFill>
                <a:effectLst/>
                <a:latin typeface="Calibri Light" panose="020F0302020204030204" pitchFamily="34" charset="0"/>
                <a:ea typeface="Calibri" panose="020F0502020204030204" pitchFamily="34" charset="0"/>
                <a:cs typeface="Times New Roman" panose="02020603050405020304" pitchFamily="18" charset="0"/>
              </a:rPr>
              <a:t>Exquema Enfoque 6:</a:t>
            </a:r>
          </a:p>
        </p:txBody>
      </p:sp>
      <p:cxnSp>
        <p:nvCxnSpPr>
          <p:cNvPr id="29" name="Straight Connector 28">
            <a:extLst>
              <a:ext uri="{FF2B5EF4-FFF2-40B4-BE49-F238E27FC236}">
                <a16:creationId xmlns:a16="http://schemas.microsoft.com/office/drawing/2014/main" id="{5EAC6E2C-1464-774D-770B-A41D81478BA1}"/>
              </a:ext>
            </a:extLst>
          </p:cNvPr>
          <p:cNvCxnSpPr>
            <a:cxnSpLocks/>
          </p:cNvCxnSpPr>
          <p:nvPr/>
        </p:nvCxnSpPr>
        <p:spPr>
          <a:xfrm flipV="1">
            <a:off x="6149455" y="1180062"/>
            <a:ext cx="0" cy="25982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1FE52-B7EE-2FAE-4B43-27A8D4108036}"/>
              </a:ext>
            </a:extLst>
          </p:cNvPr>
          <p:cNvCxnSpPr>
            <a:cxnSpLocks/>
          </p:cNvCxnSpPr>
          <p:nvPr/>
        </p:nvCxnSpPr>
        <p:spPr>
          <a:xfrm flipH="1" flipV="1">
            <a:off x="8073131" y="1349154"/>
            <a:ext cx="1" cy="24134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CDC61F1-85DB-AB26-A5F0-5B8113557476}"/>
              </a:ext>
            </a:extLst>
          </p:cNvPr>
          <p:cNvCxnSpPr/>
          <p:nvPr/>
        </p:nvCxnSpPr>
        <p:spPr>
          <a:xfrm>
            <a:off x="-1974792" y="6762246"/>
            <a:ext cx="55082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A801447-548D-12CF-45BB-D068981594C7}"/>
              </a:ext>
            </a:extLst>
          </p:cNvPr>
          <p:cNvSpPr txBox="1"/>
          <p:nvPr/>
        </p:nvSpPr>
        <p:spPr>
          <a:xfrm>
            <a:off x="0" y="5476633"/>
            <a:ext cx="907741" cy="246221"/>
          </a:xfrm>
          <a:prstGeom prst="rect">
            <a:avLst/>
          </a:prstGeom>
          <a:noFill/>
        </p:spPr>
        <p:txBody>
          <a:bodyPr wrap="square">
            <a:spAutoFit/>
          </a:bodyPr>
          <a:lstStyle/>
          <a:p>
            <a:r>
              <a:rPr lang="es-ES_tradnl"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SECCIÓN 4:</a:t>
            </a:r>
            <a:endParaRPr lang="fi-FI"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0F459D54-B87C-375E-8856-7C386C2432F7}"/>
              </a:ext>
            </a:extLst>
          </p:cNvPr>
          <p:cNvSpPr txBox="1"/>
          <p:nvPr/>
        </p:nvSpPr>
        <p:spPr>
          <a:xfrm>
            <a:off x="4342853" y="5422473"/>
            <a:ext cx="3154894" cy="400110"/>
          </a:xfrm>
          <a:prstGeom prst="rect">
            <a:avLst/>
          </a:prstGeom>
          <a:noFill/>
        </p:spPr>
        <p:txBody>
          <a:bodyPr wrap="square">
            <a:spAutoFit/>
          </a:bodyPr>
          <a:lstStyle/>
          <a:p>
            <a:pPr algn="ctr"/>
            <a:r>
              <a:rPr lang="es-ES_tradnl" sz="1000" dirty="0">
                <a:effectLst/>
                <a:latin typeface="Calibri" panose="020F0502020204030204" pitchFamily="34" charset="0"/>
                <a:ea typeface="Calibri" panose="020F0502020204030204" pitchFamily="34" charset="0"/>
                <a:cs typeface="Times New Roman" panose="02020603050405020304" pitchFamily="18" charset="0"/>
              </a:rPr>
              <a:t>Python llama a los </a:t>
            </a:r>
            <a:r>
              <a:rPr lang="es-ES_tradnl" sz="1000" dirty="0" err="1">
                <a:effectLst/>
                <a:latin typeface="Calibri" panose="020F0502020204030204" pitchFamily="34" charset="0"/>
                <a:ea typeface="Calibri" panose="020F0502020204030204" pitchFamily="34" charset="0"/>
                <a:cs typeface="Times New Roman" panose="02020603050405020304" pitchFamily="18" charset="0"/>
              </a:rPr>
              <a:t>Endpoints</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 de Azure ML</a:t>
            </a:r>
          </a:p>
          <a:p>
            <a:pPr algn="ctr"/>
            <a:r>
              <a:rPr lang="es-ES_tradnl" sz="1000" b="1" u="sng" dirty="0">
                <a:latin typeface="Calibri" panose="020F0502020204030204" pitchFamily="34" charset="0"/>
                <a:ea typeface="Calibri" panose="020F0502020204030204" pitchFamily="34" charset="0"/>
                <a:cs typeface="Times New Roman" panose="02020603050405020304" pitchFamily="18" charset="0"/>
              </a:rPr>
              <a:t>V</a:t>
            </a:r>
            <a:r>
              <a:rPr lang="es-ES_tradnl" sz="1000" b="1" u="sng" dirty="0">
                <a:effectLst/>
                <a:latin typeface="Calibri" panose="020F0502020204030204" pitchFamily="34" charset="0"/>
                <a:ea typeface="Calibri" panose="020F0502020204030204" pitchFamily="34" charset="0"/>
                <a:cs typeface="Times New Roman" panose="02020603050405020304" pitchFamily="18" charset="0"/>
              </a:rPr>
              <a:t>er que porfolio recomienda para invertir </a:t>
            </a:r>
            <a:r>
              <a:rPr lang="es-ES_tradnl" sz="1000" b="1" u="sng" dirty="0">
                <a:latin typeface="Calibri" panose="020F0502020204030204" pitchFamily="34" charset="0"/>
                <a:ea typeface="Calibri" panose="020F0502020204030204" pitchFamily="34" charset="0"/>
                <a:cs typeface="Times New Roman" panose="02020603050405020304" pitchFamily="18" charset="0"/>
              </a:rPr>
              <a:t>a X días vista</a:t>
            </a:r>
            <a:endParaRPr lang="fi-FI" sz="1000" b="1" u="sng" dirty="0"/>
          </a:p>
        </p:txBody>
      </p:sp>
      <p:sp>
        <p:nvSpPr>
          <p:cNvPr id="37" name="TextBox 36">
            <a:extLst>
              <a:ext uri="{FF2B5EF4-FFF2-40B4-BE49-F238E27FC236}">
                <a16:creationId xmlns:a16="http://schemas.microsoft.com/office/drawing/2014/main" id="{512426EC-3A3C-70AA-84FC-36B6DF06A1BB}"/>
              </a:ext>
            </a:extLst>
          </p:cNvPr>
          <p:cNvSpPr txBox="1"/>
          <p:nvPr/>
        </p:nvSpPr>
        <p:spPr>
          <a:xfrm>
            <a:off x="0" y="5941565"/>
            <a:ext cx="2133600" cy="246221"/>
          </a:xfrm>
          <a:prstGeom prst="rect">
            <a:avLst/>
          </a:prstGeom>
          <a:noFill/>
        </p:spPr>
        <p:txBody>
          <a:bodyPr wrap="square">
            <a:spAutoFit/>
          </a:bodyPr>
          <a:lstStyle/>
          <a:p>
            <a:r>
              <a:rPr lang="es-ES_tradnl"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SECCIÓN 5: </a:t>
            </a:r>
            <a:r>
              <a:rPr lang="es-ES_tradnl" sz="1000" b="1" u="sng" dirty="0">
                <a:effectLst/>
                <a:latin typeface="Calibri" panose="020F0502020204030204" pitchFamily="34" charset="0"/>
                <a:ea typeface="Calibri" panose="020F0502020204030204" pitchFamily="34" charset="0"/>
                <a:cs typeface="Times New Roman" panose="02020603050405020304" pitchFamily="18" charset="0"/>
              </a:rPr>
              <a:t>(periodo </a:t>
            </a:r>
            <a:r>
              <a:rPr lang="es-ES_tradnl" sz="1000" b="1" u="sng" dirty="0" err="1">
                <a:effectLst/>
                <a:latin typeface="Calibri" panose="020F0502020204030204" pitchFamily="34" charset="0"/>
                <a:ea typeface="Calibri" panose="020F0502020204030204" pitchFamily="34" charset="0"/>
                <a:cs typeface="Times New Roman" panose="02020603050405020304" pitchFamily="18" charset="0"/>
              </a:rPr>
              <a:t>train</a:t>
            </a:r>
            <a:r>
              <a:rPr lang="es-ES_tradnl" sz="1000" b="1" u="sng" dirty="0">
                <a:effectLst/>
                <a:latin typeface="Calibri" panose="020F0502020204030204" pitchFamily="34" charset="0"/>
                <a:ea typeface="Calibri" panose="020F0502020204030204" pitchFamily="34" charset="0"/>
                <a:cs typeface="Times New Roman" panose="02020603050405020304" pitchFamily="18" charset="0"/>
              </a:rPr>
              <a:t> y test) </a:t>
            </a:r>
            <a:endParaRPr lang="fi-FI"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78409DC9-4E2B-CB8D-86FF-EC6F1B58A5E7}"/>
              </a:ext>
            </a:extLst>
          </p:cNvPr>
          <p:cNvSpPr txBox="1"/>
          <p:nvPr/>
        </p:nvSpPr>
        <p:spPr>
          <a:xfrm>
            <a:off x="3045040" y="5848194"/>
            <a:ext cx="6073431" cy="553998"/>
          </a:xfrm>
          <a:prstGeom prst="rect">
            <a:avLst/>
          </a:prstGeom>
          <a:noFill/>
        </p:spPr>
        <p:txBody>
          <a:bodyPr wrap="square">
            <a:spAutoFit/>
          </a:bodyPr>
          <a:lstStyle/>
          <a:p>
            <a:pPr algn="ctr"/>
            <a:r>
              <a:rPr lang="es-ES_tradnl" sz="1000" dirty="0">
                <a:effectLst/>
                <a:latin typeface="Calibri" panose="020F0502020204030204" pitchFamily="34" charset="0"/>
                <a:ea typeface="Calibri" panose="020F0502020204030204" pitchFamily="34" charset="0"/>
                <a:cs typeface="Times New Roman" panose="02020603050405020304" pitchFamily="18" charset="0"/>
              </a:rPr>
              <a:t>Según </a:t>
            </a:r>
            <a:r>
              <a:rPr lang="es-ES_tradnl" sz="1000" b="1" u="sng" dirty="0">
                <a:effectLst/>
                <a:latin typeface="Calibri" panose="020F0502020204030204" pitchFamily="34" charset="0"/>
                <a:ea typeface="Calibri" panose="020F0502020204030204" pitchFamily="34" charset="0"/>
                <a:cs typeface="Times New Roman" panose="02020603050405020304" pitchFamily="18" charset="0"/>
              </a:rPr>
              <a:t>el peso que dé a cada predicción </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de 5 a 50 días, creo varios porfolios de predicción (reinvirtiendo a diario). </a:t>
            </a:r>
          </a:p>
          <a:p>
            <a:pPr algn="ctr"/>
            <a:r>
              <a:rPr lang="es-ES_tradnl" sz="1000" dirty="0">
                <a:effectLst/>
                <a:latin typeface="Calibri" panose="020F0502020204030204" pitchFamily="34" charset="0"/>
                <a:ea typeface="Calibri" panose="020F0502020204030204" pitchFamily="34" charset="0"/>
                <a:cs typeface="Times New Roman" panose="02020603050405020304" pitchFamily="18" charset="0"/>
              </a:rPr>
              <a:t>Creo entonces Porfolio_FG_1, Porfolio_FG_2, Porfolio_FG_3, Porfolio_FG_4, Porfolio_FG_5 y  Porfolio_FG_6.</a:t>
            </a:r>
          </a:p>
          <a:p>
            <a:pPr algn="ctr"/>
            <a:r>
              <a:rPr lang="es-ES_tradnl" sz="1000" dirty="0">
                <a:effectLst/>
                <a:latin typeface="Calibri" panose="020F0502020204030204" pitchFamily="34" charset="0"/>
                <a:ea typeface="Calibri" panose="020F0502020204030204" pitchFamily="34" charset="0"/>
                <a:cs typeface="Times New Roman" panose="02020603050405020304" pitchFamily="18" charset="0"/>
              </a:rPr>
              <a:t>Se hace estudio y </a:t>
            </a:r>
            <a:r>
              <a:rPr lang="es-ES_tradnl" sz="1000" dirty="0" err="1">
                <a:effectLst/>
                <a:latin typeface="Calibri" panose="020F0502020204030204" pitchFamily="34" charset="0"/>
                <a:ea typeface="Calibri" panose="020F0502020204030204" pitchFamily="34" charset="0"/>
                <a:cs typeface="Times New Roman" panose="02020603050405020304" pitchFamily="18" charset="0"/>
              </a:rPr>
              <a:t>backtest</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 de resultados de </a:t>
            </a:r>
            <a:r>
              <a:rPr lang="es-ES_tradnl" sz="1000" b="1" i="1" dirty="0">
                <a:effectLst/>
                <a:latin typeface="Calibri" panose="020F0502020204030204" pitchFamily="34" charset="0"/>
                <a:ea typeface="Calibri" panose="020F0502020204030204" pitchFamily="34" charset="0"/>
                <a:cs typeface="Times New Roman" panose="02020603050405020304" pitchFamily="18" charset="0"/>
              </a:rPr>
              <a:t>Porfolio_FG_1 (</a:t>
            </a:r>
            <a:r>
              <a:rPr lang="es-ES_tradnl" sz="1000" b="1" i="1" dirty="0" err="1">
                <a:effectLst/>
                <a:latin typeface="Calibri" panose="020F0502020204030204" pitchFamily="34" charset="0"/>
                <a:ea typeface="Calibri" panose="020F0502020204030204" pitchFamily="34" charset="0"/>
                <a:cs typeface="Times New Roman" panose="02020603050405020304" pitchFamily="18" charset="0"/>
              </a:rPr>
              <a:t>reduccion</a:t>
            </a:r>
            <a:r>
              <a:rPr lang="es-ES_tradnl" sz="1000" b="1" i="1" dirty="0">
                <a:effectLst/>
                <a:latin typeface="Calibri" panose="020F0502020204030204" pitchFamily="34" charset="0"/>
                <a:ea typeface="Calibri" panose="020F0502020204030204" pitchFamily="34" charset="0"/>
                <a:cs typeface="Times New Roman" panose="02020603050405020304" pitchFamily="18" charset="0"/>
              </a:rPr>
              <a:t> = 0.05) </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Vs </a:t>
            </a:r>
            <a:r>
              <a:rPr lang="es-ES_tradnl" sz="1000" dirty="0" err="1">
                <a:effectLst/>
                <a:latin typeface="Calibri" panose="020F0502020204030204" pitchFamily="34" charset="0"/>
                <a:ea typeface="Calibri" panose="020F0502020204030204" pitchFamily="34" charset="0"/>
                <a:cs typeface="Times New Roman" panose="02020603050405020304" pitchFamily="18" charset="0"/>
              </a:rPr>
              <a:t>Benchmark</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Box 43">
            <a:extLst>
              <a:ext uri="{FF2B5EF4-FFF2-40B4-BE49-F238E27FC236}">
                <a16:creationId xmlns:a16="http://schemas.microsoft.com/office/drawing/2014/main" id="{4CA09ECF-066A-65B4-F7CB-3C36255A1C1D}"/>
              </a:ext>
            </a:extLst>
          </p:cNvPr>
          <p:cNvSpPr txBox="1"/>
          <p:nvPr/>
        </p:nvSpPr>
        <p:spPr>
          <a:xfrm>
            <a:off x="-18415" y="6374336"/>
            <a:ext cx="9010067" cy="249684"/>
          </a:xfrm>
          <a:prstGeom prst="rect">
            <a:avLst/>
          </a:prstGeom>
          <a:noFill/>
        </p:spPr>
        <p:txBody>
          <a:bodyPr wrap="square">
            <a:spAutoFit/>
          </a:bodyPr>
          <a:lstStyle/>
          <a:p>
            <a:pPr>
              <a:lnSpc>
                <a:spcPct val="107000"/>
              </a:lnSpc>
              <a:spcAft>
                <a:spcPts val="800"/>
              </a:spcAft>
            </a:pPr>
            <a:r>
              <a:rPr lang="es-ES_tradnl"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Gestión de la cartera en el algoritmo de inversión (</a:t>
            </a:r>
            <a:r>
              <a:rPr lang="es-ES_tradnl" sz="1000" b="1" u="sng" dirty="0">
                <a:effectLst/>
                <a:latin typeface="Calibri" panose="020F0502020204030204" pitchFamily="34" charset="0"/>
                <a:ea typeface="Calibri" panose="020F0502020204030204" pitchFamily="34" charset="0"/>
                <a:cs typeface="Times New Roman" panose="02020603050405020304" pitchFamily="18" charset="0"/>
              </a:rPr>
              <a:t>MODELO _FGR_1</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 </a:t>
            </a:r>
            <a:r>
              <a:rPr lang="es-ES" sz="1000" dirty="0">
                <a:effectLst/>
                <a:latin typeface="Calibri" panose="020F0502020204030204" pitchFamily="34" charset="0"/>
                <a:ea typeface="Calibri" panose="020F0502020204030204" pitchFamily="34" charset="0"/>
              </a:rPr>
              <a:t>Sección 5.1 Invertir en forma de </a:t>
            </a:r>
            <a:r>
              <a:rPr lang="es-ES" sz="1000" dirty="0" err="1">
                <a:effectLst/>
                <a:latin typeface="Calibri" panose="020F0502020204030204" pitchFamily="34" charset="0"/>
                <a:ea typeface="Calibri" panose="020F0502020204030204" pitchFamily="34" charset="0"/>
              </a:rPr>
              <a:t>ETCs</a:t>
            </a:r>
            <a:r>
              <a:rPr lang="es-ES" sz="1000" dirty="0">
                <a:effectLst/>
                <a:latin typeface="Calibri" panose="020F0502020204030204" pitchFamily="34" charset="0"/>
                <a:ea typeface="Calibri" panose="020F0502020204030204" pitchFamily="34" charset="0"/>
              </a:rPr>
              <a:t> y Sección 5.2 Invertir en forma de futuros </a:t>
            </a:r>
            <a:r>
              <a:rPr lang="es-ES" sz="1000" dirty="0" err="1">
                <a:effectLst/>
                <a:latin typeface="Calibri" panose="020F0502020204030204" pitchFamily="34" charset="0"/>
                <a:ea typeface="Calibri" panose="020F0502020204030204" pitchFamily="34" charset="0"/>
              </a:rPr>
              <a:t>CFDs</a:t>
            </a:r>
            <a:r>
              <a:rPr lang="es-ES" sz="1000" dirty="0">
                <a:effectLst/>
                <a:latin typeface="Calibri" panose="020F0502020204030204" pitchFamily="34" charset="0"/>
                <a:ea typeface="Calibri" panose="020F0502020204030204" pitchFamily="34" charset="0"/>
              </a:rPr>
              <a:t>.</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Box 49">
            <a:extLst>
              <a:ext uri="{FF2B5EF4-FFF2-40B4-BE49-F238E27FC236}">
                <a16:creationId xmlns:a16="http://schemas.microsoft.com/office/drawing/2014/main" id="{696FD144-ECD4-1C15-09D8-2D113AAF096E}"/>
              </a:ext>
            </a:extLst>
          </p:cNvPr>
          <p:cNvSpPr txBox="1"/>
          <p:nvPr/>
        </p:nvSpPr>
        <p:spPr>
          <a:xfrm>
            <a:off x="2664456" y="446676"/>
            <a:ext cx="2813855" cy="307777"/>
          </a:xfrm>
          <a:prstGeom prst="rect">
            <a:avLst/>
          </a:prstGeom>
          <a:noFill/>
        </p:spPr>
        <p:txBody>
          <a:bodyPr wrap="square">
            <a:spAutoFit/>
          </a:bodyPr>
          <a:lstStyle/>
          <a:p>
            <a:r>
              <a:rPr lang="es-ES_tradnl" sz="1400" b="1" u="sng" strike="noStrike" dirty="0">
                <a:effectLst/>
                <a:latin typeface="Calibri" panose="020F0502020204030204" pitchFamily="34" charset="0"/>
                <a:ea typeface="Calibri" panose="020F0502020204030204" pitchFamily="34" charset="0"/>
                <a:cs typeface="Times New Roman" panose="02020603050405020304" pitchFamily="18" charset="0"/>
              </a:rPr>
              <a:t>dataset_5_TFM a dataset_50_TFM  </a:t>
            </a:r>
            <a:endParaRPr lang="fi-FI" dirty="0"/>
          </a:p>
        </p:txBody>
      </p:sp>
      <p:cxnSp>
        <p:nvCxnSpPr>
          <p:cNvPr id="54" name="Straight Arrow Connector 53">
            <a:extLst>
              <a:ext uri="{FF2B5EF4-FFF2-40B4-BE49-F238E27FC236}">
                <a16:creationId xmlns:a16="http://schemas.microsoft.com/office/drawing/2014/main" id="{AB05FE93-28B9-8B25-DC4A-371E2C2BDE77}"/>
              </a:ext>
            </a:extLst>
          </p:cNvPr>
          <p:cNvCxnSpPr>
            <a:cxnSpLocks/>
            <a:stCxn id="50" idx="2"/>
          </p:cNvCxnSpPr>
          <p:nvPr/>
        </p:nvCxnSpPr>
        <p:spPr>
          <a:xfrm flipH="1">
            <a:off x="1897258" y="754453"/>
            <a:ext cx="2174126" cy="428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912A63E-B0F6-1ACA-B14B-0D36AAE12BCA}"/>
              </a:ext>
            </a:extLst>
          </p:cNvPr>
          <p:cNvCxnSpPr>
            <a:cxnSpLocks/>
          </p:cNvCxnSpPr>
          <p:nvPr/>
        </p:nvCxnSpPr>
        <p:spPr>
          <a:xfrm>
            <a:off x="4225103" y="729661"/>
            <a:ext cx="2620264" cy="4874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03AE386-121E-800D-22FD-B398CA3D8E1C}"/>
              </a:ext>
            </a:extLst>
          </p:cNvPr>
          <p:cNvCxnSpPr>
            <a:cxnSpLocks/>
          </p:cNvCxnSpPr>
          <p:nvPr/>
        </p:nvCxnSpPr>
        <p:spPr>
          <a:xfrm>
            <a:off x="4215086" y="722248"/>
            <a:ext cx="0" cy="435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57C84B0-C148-684C-87AF-630B3C731724}"/>
              </a:ext>
            </a:extLst>
          </p:cNvPr>
          <p:cNvCxnSpPr>
            <a:cxnSpLocks/>
          </p:cNvCxnSpPr>
          <p:nvPr/>
        </p:nvCxnSpPr>
        <p:spPr>
          <a:xfrm>
            <a:off x="0" y="5275179"/>
            <a:ext cx="32214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997EE71E-C69F-0434-6732-EC12A4C93A41}"/>
              </a:ext>
            </a:extLst>
          </p:cNvPr>
          <p:cNvCxnSpPr>
            <a:cxnSpLocks/>
            <a:stCxn id="22" idx="2"/>
          </p:cNvCxnSpPr>
          <p:nvPr/>
        </p:nvCxnSpPr>
        <p:spPr>
          <a:xfrm rot="5400000">
            <a:off x="6651228" y="4679932"/>
            <a:ext cx="288530" cy="1292074"/>
          </a:xfrm>
          <a:prstGeom prst="bentConnector2">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B83F24B6-39EE-2CCE-3776-C21C34C12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33" y="3172899"/>
            <a:ext cx="1665171" cy="13115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7919C97-BE7F-A402-BB67-8C52FCB05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7760" y="6912909"/>
            <a:ext cx="1139056" cy="457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4F677DC-D0D7-E9D0-77D3-4ABC2313BD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0863" y="3227231"/>
            <a:ext cx="1334177" cy="131156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1366863-9EE7-25EF-14DC-D1719A3999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07485" y="4699626"/>
            <a:ext cx="3073486" cy="123362"/>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76D89F91-52FE-5269-1EA3-0EA2A5858728}"/>
              </a:ext>
            </a:extLst>
          </p:cNvPr>
          <p:cNvSpPr txBox="1"/>
          <p:nvPr/>
        </p:nvSpPr>
        <p:spPr>
          <a:xfrm>
            <a:off x="-18415" y="6579116"/>
            <a:ext cx="8431700" cy="249684"/>
          </a:xfrm>
          <a:prstGeom prst="rect">
            <a:avLst/>
          </a:prstGeom>
          <a:noFill/>
        </p:spPr>
        <p:txBody>
          <a:bodyPr wrap="square">
            <a:spAutoFit/>
          </a:bodyPr>
          <a:lstStyle/>
          <a:p>
            <a:pPr>
              <a:lnSpc>
                <a:spcPct val="107000"/>
              </a:lnSpc>
              <a:spcAft>
                <a:spcPts val="800"/>
              </a:spcAft>
            </a:pPr>
            <a:r>
              <a:rPr lang="es-ES_tradnl" sz="1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SECCIÓN 6: </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Gestión de la cartera en el algoritmo de inversión (</a:t>
            </a:r>
            <a:r>
              <a:rPr lang="es-ES_tradnl" sz="1000" b="1" u="sng" dirty="0">
                <a:effectLst/>
                <a:latin typeface="Calibri" panose="020F0502020204030204" pitchFamily="34" charset="0"/>
                <a:ea typeface="Calibri" panose="020F0502020204030204" pitchFamily="34" charset="0"/>
                <a:cs typeface="Times New Roman" panose="02020603050405020304" pitchFamily="18" charset="0"/>
              </a:rPr>
              <a:t>PERIODO DE VALIDACION</a:t>
            </a:r>
            <a:r>
              <a:rPr lang="es-ES_tradnl" sz="1000" dirty="0">
                <a:effectLst/>
                <a:latin typeface="Calibri" panose="020F0502020204030204" pitchFamily="34" charset="0"/>
                <a:ea typeface="Calibri" panose="020F0502020204030204" pitchFamily="34" charset="0"/>
                <a:cs typeface="Times New Roman" panose="02020603050405020304" pitchFamily="18" charset="0"/>
              </a:rPr>
              <a:t>) : COMO SECCION 5 PERO EN PERIODO DE VALIDACIÓN. </a:t>
            </a:r>
            <a:endParaRPr lang="fi-FI"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5" name="Picture 84">
            <a:extLst>
              <a:ext uri="{FF2B5EF4-FFF2-40B4-BE49-F238E27FC236}">
                <a16:creationId xmlns:a16="http://schemas.microsoft.com/office/drawing/2014/main" id="{110B5E76-0153-3857-9598-7ADEF622D6E5}"/>
              </a:ext>
            </a:extLst>
          </p:cNvPr>
          <p:cNvPicPr>
            <a:picLocks noChangeAspect="1"/>
          </p:cNvPicPr>
          <p:nvPr/>
        </p:nvPicPr>
        <p:blipFill>
          <a:blip r:embed="rId7"/>
          <a:stretch>
            <a:fillRect/>
          </a:stretch>
        </p:blipFill>
        <p:spPr>
          <a:xfrm>
            <a:off x="3667995" y="4082806"/>
            <a:ext cx="1881096" cy="1139056"/>
          </a:xfrm>
          <a:prstGeom prst="rect">
            <a:avLst/>
          </a:prstGeom>
        </p:spPr>
      </p:pic>
      <p:pic>
        <p:nvPicPr>
          <p:cNvPr id="2" name="Picture 1">
            <a:extLst>
              <a:ext uri="{FF2B5EF4-FFF2-40B4-BE49-F238E27FC236}">
                <a16:creationId xmlns:a16="http://schemas.microsoft.com/office/drawing/2014/main" id="{FEF25A89-9120-E352-B972-57E53C7C55BF}"/>
              </a:ext>
            </a:extLst>
          </p:cNvPr>
          <p:cNvPicPr>
            <a:picLocks noChangeAspect="1"/>
          </p:cNvPicPr>
          <p:nvPr/>
        </p:nvPicPr>
        <p:blipFill>
          <a:blip r:embed="rId8"/>
          <a:stretch>
            <a:fillRect/>
          </a:stretch>
        </p:blipFill>
        <p:spPr>
          <a:xfrm>
            <a:off x="5434573" y="527096"/>
            <a:ext cx="3683898" cy="159528"/>
          </a:xfrm>
          <a:prstGeom prst="rect">
            <a:avLst/>
          </a:prstGeom>
        </p:spPr>
      </p:pic>
      <p:pic>
        <p:nvPicPr>
          <p:cNvPr id="10" name="Picture 9">
            <a:extLst>
              <a:ext uri="{FF2B5EF4-FFF2-40B4-BE49-F238E27FC236}">
                <a16:creationId xmlns:a16="http://schemas.microsoft.com/office/drawing/2014/main" id="{64327EE8-E6CF-3ACB-2837-644C273E19AB}"/>
              </a:ext>
            </a:extLst>
          </p:cNvPr>
          <p:cNvPicPr>
            <a:picLocks noChangeAspect="1"/>
          </p:cNvPicPr>
          <p:nvPr/>
        </p:nvPicPr>
        <p:blipFill>
          <a:blip r:embed="rId9"/>
          <a:stretch>
            <a:fillRect/>
          </a:stretch>
        </p:blipFill>
        <p:spPr>
          <a:xfrm>
            <a:off x="8136823" y="2028072"/>
            <a:ext cx="863585" cy="890326"/>
          </a:xfrm>
          <a:prstGeom prst="rect">
            <a:avLst/>
          </a:prstGeom>
        </p:spPr>
      </p:pic>
    </p:spTree>
    <p:extLst>
      <p:ext uri="{BB962C8B-B14F-4D97-AF65-F5344CB8AC3E}">
        <p14:creationId xmlns:p14="http://schemas.microsoft.com/office/powerpoint/2010/main" val="265727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7</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3" name="TextBox 2">
            <a:extLst>
              <a:ext uri="{FF2B5EF4-FFF2-40B4-BE49-F238E27FC236}">
                <a16:creationId xmlns:a16="http://schemas.microsoft.com/office/drawing/2014/main" id="{8FBD5EB2-95C5-481B-6165-FC35C42E5A5F}"/>
              </a:ext>
            </a:extLst>
          </p:cNvPr>
          <p:cNvSpPr txBox="1"/>
          <p:nvPr/>
        </p:nvSpPr>
        <p:spPr>
          <a:xfrm>
            <a:off x="528221" y="584960"/>
            <a:ext cx="8260672" cy="5934125"/>
          </a:xfrm>
          <a:prstGeom prst="rect">
            <a:avLst/>
          </a:prstGeom>
          <a:noFill/>
        </p:spPr>
        <p:txBody>
          <a:bodyPr wrap="square">
            <a:spAutoFit/>
          </a:bodyPr>
          <a:lstStyle/>
          <a:p>
            <a:pPr>
              <a:lnSpc>
                <a:spcPct val="107000"/>
              </a:lnSpc>
              <a:spcBef>
                <a:spcPts val="200"/>
              </a:spcBef>
            </a:pPr>
            <a:r>
              <a:rPr lang="es-ES" b="1" dirty="0">
                <a:solidFill>
                  <a:srgbClr val="1F4D78"/>
                </a:solidFill>
                <a:latin typeface="Calibri Light" panose="020F0302020204030204" pitchFamily="34" charset="0"/>
                <a:cs typeface="Times New Roman" panose="02020603050405020304" pitchFamily="18" charset="0"/>
              </a:rPr>
              <a:t>EXTRACCIÓN Y PROCESADO DE DATOS. </a:t>
            </a:r>
            <a:r>
              <a:rPr lang="es-ES" sz="1400" dirty="0">
                <a:solidFill>
                  <a:srgbClr val="0070C0"/>
                </a:solidFill>
                <a:effectLst/>
                <a:latin typeface="Calibri" panose="020F0502020204030204" pitchFamily="34" charset="0"/>
                <a:ea typeface="Calibri" panose="020F0502020204030204" pitchFamily="34" charset="0"/>
              </a:rPr>
              <a:t>Sección 1. </a:t>
            </a:r>
            <a:endParaRPr lang="es-ES" b="1" dirty="0">
              <a:solidFill>
                <a:srgbClr val="0070C0"/>
              </a:solidFill>
              <a:latin typeface="Calibri Light" panose="020F0302020204030204" pitchFamily="34" charset="0"/>
              <a:cs typeface="Times New Roman" panose="02020603050405020304" pitchFamily="18" charset="0"/>
            </a:endParaRPr>
          </a:p>
          <a:p>
            <a:pPr>
              <a:lnSpc>
                <a:spcPct val="107000"/>
              </a:lnSpc>
              <a:spcBef>
                <a:spcPts val="200"/>
              </a:spcBef>
            </a:pPr>
            <a:r>
              <a:rPr lang="fi-FI" sz="1000" dirty="0">
                <a:latin typeface="Calibri" panose="020F0502020204030204" pitchFamily="34" charset="0"/>
              </a:rPr>
              <a:t>Yahoo Finance API. </a:t>
            </a:r>
            <a:r>
              <a:rPr lang="fi-FI" sz="1000" dirty="0">
                <a:latin typeface="Calibri" panose="020F0502020204030204" pitchFamily="34" charset="0"/>
                <a:hlinkClick r:id="rId2">
                  <a:extLst>
                    <a:ext uri="{A12FA001-AC4F-418D-AE19-62706E023703}">
                      <ahyp:hlinkClr xmlns:ahyp="http://schemas.microsoft.com/office/drawing/2018/hyperlinkcolor" val="tx"/>
                    </a:ext>
                  </a:extLst>
                </a:hlinkClick>
              </a:rPr>
              <a:t>https://pypi.org/project/yfinance/</a:t>
            </a:r>
            <a:r>
              <a:rPr lang="fi-FI" sz="1000" dirty="0">
                <a:latin typeface="Calibri" panose="020F0502020204030204" pitchFamily="34" charset="0"/>
              </a:rPr>
              <a:t> (</a:t>
            </a:r>
            <a:r>
              <a:rPr lang="es-ES" sz="1000" b="0" i="0" u="none" strike="noStrike" dirty="0">
                <a:solidFill>
                  <a:srgbClr val="000000"/>
                </a:solidFill>
                <a:effectLst/>
                <a:latin typeface="Calibri" panose="020F0502020204030204" pitchFamily="34" charset="0"/>
              </a:rPr>
              <a:t>de los retornos logarítmicos de los futuros de cierre diario de 27 materias primas).</a:t>
            </a:r>
          </a:p>
          <a:p>
            <a:pPr>
              <a:lnSpc>
                <a:spcPct val="107000"/>
              </a:lnSpc>
              <a:spcBef>
                <a:spcPts val="200"/>
              </a:spcBef>
            </a:pPr>
            <a:endParaRPr lang="es-ES" sz="1000" dirty="0">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es-ES" sz="1000" dirty="0">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es-ES" sz="1000" dirty="0">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es-ES" sz="1000" dirty="0">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es-ES" sz="1000" dirty="0">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es-ES" sz="1000" dirty="0">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es-ES" sz="1000" dirty="0">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es-ES" sz="1000" dirty="0">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es-ES" sz="1000" dirty="0">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es-ES" sz="1000" dirty="0">
              <a:latin typeface="Calibri" panose="020F0502020204030204" pitchFamily="34" charset="0"/>
            </a:endParaRPr>
          </a:p>
          <a:p>
            <a:pPr>
              <a:lnSpc>
                <a:spcPct val="107000"/>
              </a:lnSpc>
              <a:spcBef>
                <a:spcPts val="200"/>
              </a:spcBef>
            </a:pPr>
            <a:endParaRPr lang="es-ES" sz="1000" b="0" i="0" u="none" strike="noStrike" dirty="0">
              <a:solidFill>
                <a:srgbClr val="000000"/>
              </a:solidFill>
              <a:effectLst/>
              <a:latin typeface="Calibri" panose="020F0502020204030204" pitchFamily="34" charset="0"/>
            </a:endParaRPr>
          </a:p>
          <a:p>
            <a:pPr>
              <a:lnSpc>
                <a:spcPct val="107000"/>
              </a:lnSpc>
              <a:spcBef>
                <a:spcPts val="200"/>
              </a:spcBef>
            </a:pPr>
            <a:endParaRPr lang="fi-FI" sz="1000" dirty="0">
              <a:latin typeface="Calibri" panose="020F0502020204030204" pitchFamily="34" charset="0"/>
            </a:endParaRPr>
          </a:p>
          <a:p>
            <a:pPr>
              <a:lnSpc>
                <a:spcPct val="107000"/>
              </a:lnSpc>
              <a:spcBef>
                <a:spcPts val="200"/>
              </a:spcBef>
            </a:pPr>
            <a:endParaRPr lang="es-ES" sz="1800" b="1" dirty="0">
              <a:solidFill>
                <a:srgbClr val="1F4D78"/>
              </a:solidFill>
              <a:effectLst/>
              <a:latin typeface="Calibri Light" panose="020F0302020204030204" pitchFamily="34" charset="0"/>
              <a:ea typeface="Calibri" panose="020F0502020204030204" pitchFamily="34" charset="0"/>
              <a:cs typeface="Times New Roman" panose="02020603050405020304" pitchFamily="18" charset="0"/>
            </a:endParaRPr>
          </a:p>
          <a:p>
            <a:pPr>
              <a:lnSpc>
                <a:spcPct val="107000"/>
              </a:lnSpc>
              <a:spcBef>
                <a:spcPts val="200"/>
              </a:spcBef>
            </a:pPr>
            <a:endParaRPr lang="fi-FI" sz="1800" dirty="0">
              <a:effectLst/>
              <a:latin typeface="Calibri" panose="020F0502020204030204" pitchFamily="34" charset="0"/>
              <a:ea typeface="Calibri" panose="020F0502020204030204" pitchFamily="34" charset="0"/>
            </a:endParaRPr>
          </a:p>
          <a:p>
            <a:pPr>
              <a:lnSpc>
                <a:spcPct val="107000"/>
              </a:lnSpc>
              <a:spcBef>
                <a:spcPts val="200"/>
              </a:spcBef>
            </a:pPr>
            <a:endParaRPr lang="fi-FI" sz="14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2" name="Imagen 271">
            <a:extLst>
              <a:ext uri="{FF2B5EF4-FFF2-40B4-BE49-F238E27FC236}">
                <a16:creationId xmlns:a16="http://schemas.microsoft.com/office/drawing/2014/main" id="{AEC20CE1-984B-BE0D-329C-9FC6B0E1E6D7}"/>
              </a:ext>
            </a:extLst>
          </p:cNvPr>
          <p:cNvPicPr>
            <a:picLocks noChangeAspect="1"/>
          </p:cNvPicPr>
          <p:nvPr/>
        </p:nvPicPr>
        <p:blipFill>
          <a:blip r:embed="rId3"/>
          <a:stretch>
            <a:fillRect/>
          </a:stretch>
        </p:blipFill>
        <p:spPr>
          <a:xfrm>
            <a:off x="610710" y="1089617"/>
            <a:ext cx="4596130" cy="952500"/>
          </a:xfrm>
          <a:prstGeom prst="rect">
            <a:avLst/>
          </a:prstGeom>
        </p:spPr>
      </p:pic>
      <p:pic>
        <p:nvPicPr>
          <p:cNvPr id="4" name="Imagen 272">
            <a:extLst>
              <a:ext uri="{FF2B5EF4-FFF2-40B4-BE49-F238E27FC236}">
                <a16:creationId xmlns:a16="http://schemas.microsoft.com/office/drawing/2014/main" id="{60907AD6-43B2-AA52-C5F7-F8FDAEB81A5E}"/>
              </a:ext>
            </a:extLst>
          </p:cNvPr>
          <p:cNvPicPr>
            <a:picLocks noChangeAspect="1"/>
          </p:cNvPicPr>
          <p:nvPr/>
        </p:nvPicPr>
        <p:blipFill>
          <a:blip r:embed="rId4"/>
          <a:stretch>
            <a:fillRect/>
          </a:stretch>
        </p:blipFill>
        <p:spPr>
          <a:xfrm>
            <a:off x="5464341" y="1048001"/>
            <a:ext cx="3067050" cy="1638300"/>
          </a:xfrm>
          <a:prstGeom prst="rect">
            <a:avLst/>
          </a:prstGeom>
        </p:spPr>
      </p:pic>
      <p:pic>
        <p:nvPicPr>
          <p:cNvPr id="8" name="Imagen 274">
            <a:extLst>
              <a:ext uri="{FF2B5EF4-FFF2-40B4-BE49-F238E27FC236}">
                <a16:creationId xmlns:a16="http://schemas.microsoft.com/office/drawing/2014/main" id="{22CC608E-16D8-E04F-A837-40818C97E7C8}"/>
              </a:ext>
            </a:extLst>
          </p:cNvPr>
          <p:cNvPicPr>
            <a:picLocks noChangeAspect="1"/>
          </p:cNvPicPr>
          <p:nvPr/>
        </p:nvPicPr>
        <p:blipFill>
          <a:blip r:embed="rId5"/>
          <a:stretch>
            <a:fillRect/>
          </a:stretch>
        </p:blipFill>
        <p:spPr>
          <a:xfrm rot="10800000" flipV="1">
            <a:off x="610710" y="2300248"/>
            <a:ext cx="4695825" cy="314960"/>
          </a:xfrm>
          <a:prstGeom prst="rect">
            <a:avLst/>
          </a:prstGeom>
          <a:scene3d>
            <a:camera prst="orthographicFront">
              <a:rot lat="10800000" lon="20999996" rev="0"/>
            </a:camera>
            <a:lightRig rig="threePt" dir="t"/>
          </a:scene3d>
        </p:spPr>
      </p:pic>
      <p:sp>
        <p:nvSpPr>
          <p:cNvPr id="14" name="TextBox 13">
            <a:extLst>
              <a:ext uri="{FF2B5EF4-FFF2-40B4-BE49-F238E27FC236}">
                <a16:creationId xmlns:a16="http://schemas.microsoft.com/office/drawing/2014/main" id="{876A6FA5-BD23-6B63-2E1F-2402E56D85F8}"/>
              </a:ext>
            </a:extLst>
          </p:cNvPr>
          <p:cNvSpPr txBox="1"/>
          <p:nvPr/>
        </p:nvSpPr>
        <p:spPr>
          <a:xfrm>
            <a:off x="355107" y="2957221"/>
            <a:ext cx="4399119" cy="307777"/>
          </a:xfrm>
          <a:prstGeom prst="rect">
            <a:avLst/>
          </a:prstGeom>
          <a:noFill/>
        </p:spPr>
        <p:txBody>
          <a:bodyPr wrap="square">
            <a:spAutoFit/>
          </a:bodyPr>
          <a:lstStyle/>
          <a:p>
            <a:r>
              <a:rPr lang="es-ES" dirty="0"/>
              <a:t>Análisis, visualización de características de la data:</a:t>
            </a:r>
            <a:endParaRPr lang="es-ES" sz="1400" dirty="0"/>
          </a:p>
        </p:txBody>
      </p:sp>
      <p:pic>
        <p:nvPicPr>
          <p:cNvPr id="7170" name="Picture 2">
            <a:extLst>
              <a:ext uri="{FF2B5EF4-FFF2-40B4-BE49-F238E27FC236}">
                <a16:creationId xmlns:a16="http://schemas.microsoft.com/office/drawing/2014/main" id="{769F0F31-6786-DFFA-8566-F1F3BFA66D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851" y="3394064"/>
            <a:ext cx="4175149" cy="322926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C915DE78-CB8D-ECCF-BE96-FBB7013D23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5650" y="3394064"/>
            <a:ext cx="3893243" cy="30753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4D9B981-4989-3790-5976-9AC54AB91F26}"/>
              </a:ext>
            </a:extLst>
          </p:cNvPr>
          <p:cNvSpPr txBox="1"/>
          <p:nvPr/>
        </p:nvSpPr>
        <p:spPr>
          <a:xfrm>
            <a:off x="4885596" y="3086287"/>
            <a:ext cx="2165927" cy="307777"/>
          </a:xfrm>
          <a:prstGeom prst="rect">
            <a:avLst/>
          </a:prstGeom>
          <a:noFill/>
        </p:spPr>
        <p:txBody>
          <a:bodyPr wrap="square">
            <a:spAutoFit/>
          </a:bodyPr>
          <a:lstStyle/>
          <a:p>
            <a:r>
              <a:rPr lang="es-ES" dirty="0"/>
              <a:t>DATOS DE ENTRADA:</a:t>
            </a:r>
            <a:endParaRPr lang="es-ES" sz="1400" dirty="0"/>
          </a:p>
        </p:txBody>
      </p:sp>
    </p:spTree>
    <p:extLst>
      <p:ext uri="{BB962C8B-B14F-4D97-AF65-F5344CB8AC3E}">
        <p14:creationId xmlns:p14="http://schemas.microsoft.com/office/powerpoint/2010/main" val="1362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8</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3" name="TextBox 2">
            <a:extLst>
              <a:ext uri="{FF2B5EF4-FFF2-40B4-BE49-F238E27FC236}">
                <a16:creationId xmlns:a16="http://schemas.microsoft.com/office/drawing/2014/main" id="{8FBD5EB2-95C5-481B-6165-FC35C42E5A5F}"/>
              </a:ext>
            </a:extLst>
          </p:cNvPr>
          <p:cNvSpPr txBox="1"/>
          <p:nvPr/>
        </p:nvSpPr>
        <p:spPr>
          <a:xfrm>
            <a:off x="528221" y="584960"/>
            <a:ext cx="8260672" cy="1055482"/>
          </a:xfrm>
          <a:prstGeom prst="rect">
            <a:avLst/>
          </a:prstGeom>
          <a:noFill/>
        </p:spPr>
        <p:txBody>
          <a:bodyPr wrap="square">
            <a:spAutoFit/>
          </a:bodyPr>
          <a:lstStyle/>
          <a:p>
            <a:pPr>
              <a:lnSpc>
                <a:spcPct val="107000"/>
              </a:lnSpc>
              <a:spcBef>
                <a:spcPts val="200"/>
              </a:spcBef>
            </a:pPr>
            <a:r>
              <a:rPr lang="es-ES" b="1" dirty="0">
                <a:solidFill>
                  <a:srgbClr val="1F4D78"/>
                </a:solidFill>
                <a:latin typeface="Calibri Light" panose="020F0302020204030204" pitchFamily="34" charset="0"/>
                <a:cs typeface="Times New Roman" panose="02020603050405020304" pitchFamily="18" charset="0"/>
              </a:rPr>
              <a:t>EXTRACCIÓN Y PROCESADO DE DATOS. </a:t>
            </a:r>
            <a:r>
              <a:rPr lang="es-ES" sz="1400" dirty="0">
                <a:solidFill>
                  <a:srgbClr val="0070C0"/>
                </a:solidFill>
                <a:effectLst/>
                <a:latin typeface="Calibri" panose="020F0502020204030204" pitchFamily="34" charset="0"/>
                <a:ea typeface="Calibri" panose="020F0502020204030204" pitchFamily="34" charset="0"/>
              </a:rPr>
              <a:t>Sección 2. </a:t>
            </a:r>
            <a:endParaRPr lang="es-ES" b="1" dirty="0">
              <a:solidFill>
                <a:srgbClr val="0070C0"/>
              </a:solidFill>
              <a:latin typeface="Calibri Light" panose="020F0302020204030204" pitchFamily="34" charset="0"/>
              <a:cs typeface="Times New Roman" panose="02020603050405020304" pitchFamily="18" charset="0"/>
            </a:endParaRPr>
          </a:p>
          <a:p>
            <a:pPr>
              <a:lnSpc>
                <a:spcPct val="107000"/>
              </a:lnSpc>
              <a:spcBef>
                <a:spcPts val="200"/>
              </a:spcBef>
            </a:pPr>
            <a:r>
              <a:rPr lang="es-ES" sz="1400" b="0" i="0" u="none" strike="noStrike" dirty="0">
                <a:solidFill>
                  <a:srgbClr val="000000"/>
                </a:solidFill>
                <a:effectLst/>
                <a:latin typeface="Calibri" panose="020F0502020204030204" pitchFamily="34" charset="0"/>
              </a:rPr>
              <a:t>Sobre el Diseño el algoritmo de inversión, al final se consideró que se compraría todas las 27 materias primas y se venderían al día siguiente por cada Portafolio implementado</a:t>
            </a:r>
          </a:p>
          <a:p>
            <a:pPr>
              <a:lnSpc>
                <a:spcPct val="107000"/>
              </a:lnSpc>
              <a:spcBef>
                <a:spcPts val="200"/>
              </a:spcBef>
            </a:pPr>
            <a:endParaRPr lang="fi-FI" sz="14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E202743B-AE85-B08D-54B2-38993DEAF73E}"/>
              </a:ext>
            </a:extLst>
          </p:cNvPr>
          <p:cNvSpPr txBox="1"/>
          <p:nvPr/>
        </p:nvSpPr>
        <p:spPr>
          <a:xfrm>
            <a:off x="345455" y="5637299"/>
            <a:ext cx="8700891" cy="1169551"/>
          </a:xfrm>
          <a:prstGeom prst="rect">
            <a:avLst/>
          </a:prstGeom>
          <a:noFill/>
        </p:spPr>
        <p:txBody>
          <a:bodyPr wrap="square">
            <a:spAutoFit/>
          </a:bodyPr>
          <a:lstStyle/>
          <a:p>
            <a:r>
              <a:rPr lang="es-ES" sz="1000" b="1" u="sng" dirty="0"/>
              <a:t>Los targets </a:t>
            </a:r>
            <a:r>
              <a:rPr lang="es-ES" sz="1000" dirty="0"/>
              <a:t>de estos algoritmos a entrenar serían las rentabilidades de cada tipo de porfolio a varios días vista, por ejemplo, a 5, 10, 15, 20, 25, 30, 35, 40, 45 y 50 días en adelante </a:t>
            </a:r>
            <a:r>
              <a:rPr lang="es-ES" sz="1000" b="1" u="sng" dirty="0"/>
              <a:t>ELIGIENDO EL PORFOLIO QUE MAYOR RENTABILIDAD HA DADO EN ESE PERIODO DE TIEMPO. </a:t>
            </a:r>
            <a:r>
              <a:rPr lang="es-ES" sz="1000" dirty="0"/>
              <a:t>Por lo tanto, he de calcular las rentabilidades de esos días vistas por día y por porfolio (RP, HRP, IV, GMVP, DRP + RP, DRP + HRP, EW) aplicado.</a:t>
            </a:r>
          </a:p>
          <a:p>
            <a:r>
              <a:rPr lang="es-ES" sz="1000" dirty="0"/>
              <a:t>Calculo los targets de 5 a 50 días. Se hace en dos fases. En la primera se va calculando por día cual sería por portafolio y a una serie de días determinados (5, 10, 15, 20, 25, 30, 35, 40, 45 y 50 días) la rentabilidad de ese portafolio. </a:t>
            </a:r>
          </a:p>
          <a:p>
            <a:r>
              <a:rPr lang="es-ES" sz="1000" dirty="0"/>
              <a:t>En una segunda fase se calcula </a:t>
            </a:r>
            <a:r>
              <a:rPr lang="es-ES" sz="1000" b="1" u="sng" dirty="0"/>
              <a:t>que portafolio ha dado mayor rentabilidad </a:t>
            </a:r>
            <a:r>
              <a:rPr lang="es-ES" sz="1000" dirty="0"/>
              <a:t>por día, se le asigna un número y se guarda el portafolio por día que ha dado mayor rentabilidad.</a:t>
            </a:r>
          </a:p>
        </p:txBody>
      </p:sp>
      <p:sp>
        <p:nvSpPr>
          <p:cNvPr id="23" name="TextBox 22">
            <a:extLst>
              <a:ext uri="{FF2B5EF4-FFF2-40B4-BE49-F238E27FC236}">
                <a16:creationId xmlns:a16="http://schemas.microsoft.com/office/drawing/2014/main" id="{69DF8F2A-439E-F671-FB49-F03ED6EDFA84}"/>
              </a:ext>
            </a:extLst>
          </p:cNvPr>
          <p:cNvSpPr txBox="1"/>
          <p:nvPr/>
        </p:nvSpPr>
        <p:spPr>
          <a:xfrm>
            <a:off x="436075" y="2901651"/>
            <a:ext cx="6400800" cy="1169551"/>
          </a:xfrm>
          <a:prstGeom prst="rect">
            <a:avLst/>
          </a:prstGeom>
          <a:noFill/>
        </p:spPr>
        <p:txBody>
          <a:bodyPr wrap="square">
            <a:spAutoFit/>
          </a:bodyPr>
          <a:lstStyle/>
          <a:p>
            <a:r>
              <a:rPr lang="fi-FI" sz="1000" dirty="0"/>
              <a:t>0 Risk Parity Porfolio (RP).</a:t>
            </a:r>
          </a:p>
          <a:p>
            <a:r>
              <a:rPr lang="fi-FI" sz="1000" dirty="0"/>
              <a:t>1 Hierarchical Risk Parity Porfolio (HRP).</a:t>
            </a:r>
          </a:p>
          <a:p>
            <a:r>
              <a:rPr lang="fi-FI" sz="1000" dirty="0"/>
              <a:t>2 Inverse Volatility Portfolio (IV).</a:t>
            </a:r>
          </a:p>
          <a:p>
            <a:r>
              <a:rPr lang="fi-FI" sz="1000" dirty="0"/>
              <a:t>3 Global Minimum  Variance Porfolio (GMVP).</a:t>
            </a:r>
          </a:p>
          <a:p>
            <a:r>
              <a:rPr lang="fi-FI" sz="1000" dirty="0"/>
              <a:t>6 DeNoised Risk Parity (DRP) + Risk Parity Porfolio (RP).</a:t>
            </a:r>
          </a:p>
          <a:p>
            <a:r>
              <a:rPr lang="fi-FI" sz="1000" dirty="0"/>
              <a:t>7 DeNoised Risk Parity (DRP) + Hierarchical Risk Parity Porfolio (HRP).</a:t>
            </a:r>
          </a:p>
          <a:p>
            <a:r>
              <a:rPr lang="fi-FI" sz="1000" dirty="0"/>
              <a:t>8 Equally Weighted Portfolio (EWP)</a:t>
            </a:r>
          </a:p>
        </p:txBody>
      </p:sp>
      <p:pic>
        <p:nvPicPr>
          <p:cNvPr id="8194" name="Picture 2">
            <a:extLst>
              <a:ext uri="{FF2B5EF4-FFF2-40B4-BE49-F238E27FC236}">
                <a16:creationId xmlns:a16="http://schemas.microsoft.com/office/drawing/2014/main" id="{CCBE3A92-10D4-B414-BB8E-DF66B3026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75" y="1356561"/>
            <a:ext cx="1994101" cy="16056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EC690F17-D199-CD20-28D3-8999E6756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3129" y="1347520"/>
            <a:ext cx="3163214" cy="164915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C35D0F55-2337-2962-3E71-E162F08157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5768" y="1486217"/>
            <a:ext cx="3110578" cy="129445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C4E4681E-B57F-6FBE-42E5-46D9D03201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480" y="4071202"/>
            <a:ext cx="3836918" cy="1567407"/>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74487F68-2D59-37DE-07F5-04825F3EAB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6236" y="4078818"/>
            <a:ext cx="3692284" cy="151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612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6B54E-A3D1-962B-FC87-6403145B68D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9</a:t>
            </a:fld>
            <a:endParaRPr lang="es-ES"/>
          </a:p>
        </p:txBody>
      </p:sp>
      <p:sp>
        <p:nvSpPr>
          <p:cNvPr id="7" name="TextBox 6">
            <a:extLst>
              <a:ext uri="{FF2B5EF4-FFF2-40B4-BE49-F238E27FC236}">
                <a16:creationId xmlns:a16="http://schemas.microsoft.com/office/drawing/2014/main" id="{CB69AABE-97E4-517D-E7F2-94FEF6F96FE8}"/>
              </a:ext>
            </a:extLst>
          </p:cNvPr>
          <p:cNvSpPr txBox="1"/>
          <p:nvPr/>
        </p:nvSpPr>
        <p:spPr>
          <a:xfrm>
            <a:off x="76200" y="19052"/>
            <a:ext cx="9067800" cy="307777"/>
          </a:xfrm>
          <a:prstGeom prst="rect">
            <a:avLst/>
          </a:prstGeom>
          <a:noFill/>
        </p:spPr>
        <p:txBody>
          <a:bodyPr wrap="square">
            <a:spAutoFit/>
          </a:bodyPr>
          <a:lstStyle/>
          <a:p>
            <a:pPr marL="77470" indent="0">
              <a:buNone/>
            </a:pPr>
            <a:r>
              <a:rPr lang="es-ES" sz="1400" dirty="0">
                <a:solidFill>
                  <a:srgbClr val="000000"/>
                </a:solidFill>
                <a:effectLst/>
                <a:latin typeface="Calibri" panose="020F0502020204030204" pitchFamily="34" charset="0"/>
                <a:ea typeface="Calibri" panose="020F0502020204030204" pitchFamily="34" charset="0"/>
              </a:rPr>
              <a:t>Enfoque 6: Basado en Modelos de Porfolios sobre Materias Primas y su rebalanceo.</a:t>
            </a:r>
            <a:endParaRPr lang="fi-FI" dirty="0"/>
          </a:p>
        </p:txBody>
      </p:sp>
      <p:sp>
        <p:nvSpPr>
          <p:cNvPr id="8" name="Title 1">
            <a:extLst>
              <a:ext uri="{FF2B5EF4-FFF2-40B4-BE49-F238E27FC236}">
                <a16:creationId xmlns:a16="http://schemas.microsoft.com/office/drawing/2014/main" id="{9F4707A9-AE9A-B161-D486-446E5847F7A9}"/>
              </a:ext>
            </a:extLst>
          </p:cNvPr>
          <p:cNvSpPr txBox="1">
            <a:spLocks/>
          </p:cNvSpPr>
          <p:nvPr/>
        </p:nvSpPr>
        <p:spPr>
          <a:xfrm>
            <a:off x="308869" y="347665"/>
            <a:ext cx="8229600" cy="146185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Calibri"/>
                <a:ea typeface="Calibri"/>
                <a:cs typeface="Calibri"/>
                <a:sym typeface="Calibri"/>
              </a:defRPr>
            </a:lvl9pPr>
          </a:lstStyle>
          <a:p>
            <a:pPr>
              <a:lnSpc>
                <a:spcPct val="107000"/>
              </a:lnSpc>
              <a:spcBef>
                <a:spcPts val="200"/>
              </a:spcBef>
            </a:pPr>
            <a:r>
              <a:rPr lang="es-ES" sz="1400" b="1" dirty="0">
                <a:solidFill>
                  <a:srgbClr val="1F4D78"/>
                </a:solidFill>
                <a:latin typeface="Calibri Light" panose="020F0302020204030204" pitchFamily="34" charset="0"/>
                <a:cs typeface="Times New Roman" panose="02020603050405020304" pitchFamily="18" charset="0"/>
                <a:sym typeface="Arial"/>
              </a:rPr>
              <a:t>PROCEDIMIENTOS Y MODELOS. </a:t>
            </a:r>
            <a:r>
              <a:rPr lang="es-ES" sz="1400" dirty="0">
                <a:solidFill>
                  <a:srgbClr val="0070C0"/>
                </a:solidFill>
                <a:effectLst/>
                <a:latin typeface="Calibri" panose="020F0502020204030204" pitchFamily="34" charset="0"/>
                <a:ea typeface="Calibri" panose="020F0502020204030204" pitchFamily="34" charset="0"/>
              </a:rPr>
              <a:t>Sección 3.</a:t>
            </a:r>
          </a:p>
          <a:p>
            <a:pPr>
              <a:lnSpc>
                <a:spcPct val="107000"/>
              </a:lnSpc>
              <a:spcBef>
                <a:spcPts val="200"/>
              </a:spcBef>
            </a:pPr>
            <a:r>
              <a:rPr lang="es-ES" sz="1400" dirty="0">
                <a:solidFill>
                  <a:srgbClr val="0070C0"/>
                </a:solidFill>
                <a:effectLst/>
                <a:latin typeface="Calibri" panose="020F0502020204030204" pitchFamily="34" charset="0"/>
                <a:ea typeface="Calibri" panose="020F0502020204030204" pitchFamily="34" charset="0"/>
              </a:rPr>
              <a:t> </a:t>
            </a:r>
            <a:endParaRPr lang="es-ES" sz="1400" b="1" dirty="0">
              <a:solidFill>
                <a:srgbClr val="1F4D78"/>
              </a:solidFill>
              <a:latin typeface="Calibri Light" panose="020F0302020204030204" pitchFamily="34" charset="0"/>
              <a:cs typeface="Times New Roman" panose="02020603050405020304" pitchFamily="18" charset="0"/>
              <a:sym typeface="Arial"/>
            </a:endParaRPr>
          </a:p>
          <a:p>
            <a:r>
              <a:rPr lang="es-ES" sz="2000" dirty="0">
                <a:effectLst/>
                <a:latin typeface="Calibri" panose="020F0502020204030204" pitchFamily="34" charset="0"/>
                <a:ea typeface="Calibri" panose="020F0502020204030204" pitchFamily="34" charset="0"/>
              </a:rPr>
              <a:t>Establecer target y usarlos para entrenar algoritmos de ML. Aplicar algoritmos de ML de </a:t>
            </a:r>
            <a:r>
              <a:rPr lang="es-ES" sz="2000" dirty="0" err="1">
                <a:effectLst/>
                <a:latin typeface="Calibri" panose="020F0502020204030204" pitchFamily="34" charset="0"/>
                <a:ea typeface="Calibri" panose="020F0502020204030204" pitchFamily="34" charset="0"/>
              </a:rPr>
              <a:t>sklearn</a:t>
            </a:r>
            <a:r>
              <a:rPr lang="es-ES" sz="2000" dirty="0">
                <a:effectLst/>
                <a:latin typeface="Calibri" panose="020F0502020204030204" pitchFamily="34" charset="0"/>
                <a:ea typeface="Calibri" panose="020F0502020204030204" pitchFamily="34" charset="0"/>
              </a:rPr>
              <a:t>. En Python</a:t>
            </a:r>
            <a:endParaRPr lang="fi-FI" sz="2000" dirty="0">
              <a:effectLst/>
              <a:latin typeface="Calibri" panose="020F0502020204030204" pitchFamily="34" charset="0"/>
              <a:ea typeface="Calibri" panose="020F0502020204030204" pitchFamily="34" charset="0"/>
            </a:endParaRPr>
          </a:p>
          <a:p>
            <a:endParaRPr lang="fi-FI" sz="2000" dirty="0"/>
          </a:p>
        </p:txBody>
      </p:sp>
      <p:pic>
        <p:nvPicPr>
          <p:cNvPr id="6" name="Imagen 281">
            <a:extLst>
              <a:ext uri="{FF2B5EF4-FFF2-40B4-BE49-F238E27FC236}">
                <a16:creationId xmlns:a16="http://schemas.microsoft.com/office/drawing/2014/main" id="{DC4B0F13-44F8-DCFC-2657-AD11EB2A0DA2}"/>
              </a:ext>
            </a:extLst>
          </p:cNvPr>
          <p:cNvPicPr>
            <a:picLocks noChangeAspect="1"/>
          </p:cNvPicPr>
          <p:nvPr/>
        </p:nvPicPr>
        <p:blipFill>
          <a:blip r:embed="rId2"/>
          <a:stretch>
            <a:fillRect/>
          </a:stretch>
        </p:blipFill>
        <p:spPr>
          <a:xfrm>
            <a:off x="6016757" y="1123439"/>
            <a:ext cx="1430856" cy="1845311"/>
          </a:xfrm>
          <a:prstGeom prst="rect">
            <a:avLst/>
          </a:prstGeom>
        </p:spPr>
      </p:pic>
      <p:sp>
        <p:nvSpPr>
          <p:cNvPr id="13" name="TextBox 12">
            <a:extLst>
              <a:ext uri="{FF2B5EF4-FFF2-40B4-BE49-F238E27FC236}">
                <a16:creationId xmlns:a16="http://schemas.microsoft.com/office/drawing/2014/main" id="{C7838423-7F14-3D69-DBE1-04DB96776925}"/>
              </a:ext>
            </a:extLst>
          </p:cNvPr>
          <p:cNvSpPr txBox="1"/>
          <p:nvPr/>
        </p:nvSpPr>
        <p:spPr>
          <a:xfrm>
            <a:off x="246303" y="1428076"/>
            <a:ext cx="5899212" cy="2677656"/>
          </a:xfrm>
          <a:prstGeom prst="rect">
            <a:avLst/>
          </a:prstGeom>
          <a:noFill/>
        </p:spPr>
        <p:txBody>
          <a:bodyPr wrap="square">
            <a:spAutoFit/>
          </a:bodyPr>
          <a:lstStyle/>
          <a:p>
            <a:r>
              <a:rPr lang="fi-FI" dirty="0"/>
              <a:t>0 Risk Parity Porfolio (RP).</a:t>
            </a:r>
          </a:p>
          <a:p>
            <a:r>
              <a:rPr lang="fi-FI" dirty="0"/>
              <a:t>1 Hierarchical Risk Parity Porfolio (HRP).</a:t>
            </a:r>
          </a:p>
          <a:p>
            <a:r>
              <a:rPr lang="fi-FI" dirty="0"/>
              <a:t>2 Inverse Volatility Portfolio (IV).</a:t>
            </a:r>
          </a:p>
          <a:p>
            <a:r>
              <a:rPr lang="fi-FI" dirty="0"/>
              <a:t>3 Global Minimum  Variance Porfolio (GMVP).</a:t>
            </a:r>
          </a:p>
          <a:p>
            <a:r>
              <a:rPr lang="fi-FI" dirty="0"/>
              <a:t>6 DeNoised Risk Parity (DRP) + Risk Parity Porfolio (RP).</a:t>
            </a:r>
          </a:p>
          <a:p>
            <a:r>
              <a:rPr lang="fi-FI" dirty="0"/>
              <a:t>7 DeNoised Risk Parity (DRP) + Hierarchical Risk Parity Porfolio (HRP).</a:t>
            </a:r>
          </a:p>
          <a:p>
            <a:r>
              <a:rPr lang="fi-FI" dirty="0"/>
              <a:t>8 Equally Weighted Portfolio (EWP)</a:t>
            </a:r>
          </a:p>
          <a:p>
            <a:endParaRPr lang="fi-FI" dirty="0"/>
          </a:p>
          <a:p>
            <a:r>
              <a:rPr lang="fi-FI" dirty="0"/>
              <a:t>Decision Tree Classifier</a:t>
            </a:r>
          </a:p>
          <a:p>
            <a:r>
              <a:rPr lang="fi-FI" dirty="0"/>
              <a:t>Random Forest Classifier</a:t>
            </a:r>
          </a:p>
          <a:p>
            <a:r>
              <a:rPr lang="fi-FI" dirty="0"/>
              <a:t>Bagging Classifier</a:t>
            </a:r>
          </a:p>
          <a:p>
            <a:endParaRPr lang="fi-FI" dirty="0"/>
          </a:p>
        </p:txBody>
      </p:sp>
      <p:sp>
        <p:nvSpPr>
          <p:cNvPr id="15" name="TextBox 14">
            <a:extLst>
              <a:ext uri="{FF2B5EF4-FFF2-40B4-BE49-F238E27FC236}">
                <a16:creationId xmlns:a16="http://schemas.microsoft.com/office/drawing/2014/main" id="{4C4EBDCA-2285-94CD-9546-19A112C5DDC3}"/>
              </a:ext>
            </a:extLst>
          </p:cNvPr>
          <p:cNvSpPr txBox="1"/>
          <p:nvPr/>
        </p:nvSpPr>
        <p:spPr>
          <a:xfrm>
            <a:off x="2161307" y="5770069"/>
            <a:ext cx="4778803" cy="307777"/>
          </a:xfrm>
          <a:prstGeom prst="rect">
            <a:avLst/>
          </a:prstGeom>
          <a:noFill/>
        </p:spPr>
        <p:txBody>
          <a:bodyPr wrap="square">
            <a:spAutoFit/>
          </a:bodyPr>
          <a:lstStyle/>
          <a:p>
            <a:r>
              <a:rPr lang="fi-FI" dirty="0">
                <a:highlight>
                  <a:srgbClr val="00FF00"/>
                </a:highlight>
              </a:rPr>
              <a:t>Resultados ”Prometedores”. A implementar en Azure ML.</a:t>
            </a:r>
          </a:p>
        </p:txBody>
      </p:sp>
      <p:pic>
        <p:nvPicPr>
          <p:cNvPr id="9218" name="Picture 2">
            <a:extLst>
              <a:ext uri="{FF2B5EF4-FFF2-40B4-BE49-F238E27FC236}">
                <a16:creationId xmlns:a16="http://schemas.microsoft.com/office/drawing/2014/main" id="{D21BD6EE-B0D0-0F26-B970-1F14ACB6A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575" y="3028514"/>
            <a:ext cx="2598847" cy="204696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18632C5-8CC1-791F-BDAD-012DFF26D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03" y="5363150"/>
            <a:ext cx="8305800" cy="33337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BFDFE50F-1C59-AC40-B75B-A26074A48A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6563" y="2889930"/>
            <a:ext cx="2441050" cy="23996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36901CFD-A703-1AC0-D6B8-3F2B99DF588A}"/>
              </a:ext>
            </a:extLst>
          </p:cNvPr>
          <p:cNvPicPr>
            <a:picLocks noChangeAspect="1"/>
          </p:cNvPicPr>
          <p:nvPr/>
        </p:nvPicPr>
        <p:blipFill>
          <a:blip r:embed="rId6"/>
          <a:stretch>
            <a:fillRect/>
          </a:stretch>
        </p:blipFill>
        <p:spPr>
          <a:xfrm>
            <a:off x="2434608" y="6048104"/>
            <a:ext cx="4232203" cy="776900"/>
          </a:xfrm>
          <a:prstGeom prst="rect">
            <a:avLst/>
          </a:prstGeom>
        </p:spPr>
      </p:pic>
      <p:pic>
        <p:nvPicPr>
          <p:cNvPr id="2" name="Picture 1">
            <a:extLst>
              <a:ext uri="{FF2B5EF4-FFF2-40B4-BE49-F238E27FC236}">
                <a16:creationId xmlns:a16="http://schemas.microsoft.com/office/drawing/2014/main" id="{286E414C-A6C3-3D97-5DAA-16051BBF4741}"/>
              </a:ext>
            </a:extLst>
          </p:cNvPr>
          <p:cNvPicPr>
            <a:picLocks noChangeAspect="1"/>
          </p:cNvPicPr>
          <p:nvPr/>
        </p:nvPicPr>
        <p:blipFill>
          <a:blip r:embed="rId7"/>
          <a:stretch>
            <a:fillRect/>
          </a:stretch>
        </p:blipFill>
        <p:spPr>
          <a:xfrm>
            <a:off x="1371081" y="638930"/>
            <a:ext cx="6401838" cy="277226"/>
          </a:xfrm>
          <a:prstGeom prst="rect">
            <a:avLst/>
          </a:prstGeom>
        </p:spPr>
      </p:pic>
    </p:spTree>
    <p:extLst>
      <p:ext uri="{BB962C8B-B14F-4D97-AF65-F5344CB8AC3E}">
        <p14:creationId xmlns:p14="http://schemas.microsoft.com/office/powerpoint/2010/main" val="3623919824"/>
      </p:ext>
    </p:extLst>
  </p:cSld>
  <p:clrMapOvr>
    <a:masterClrMapping/>
  </p:clrMapOvr>
</p:sld>
</file>

<file path=ppt/theme/theme1.xml><?xml version="1.0" encoding="utf-8"?>
<a:theme xmlns:a="http://schemas.openxmlformats.org/drawingml/2006/main" name="CASO ANGEL TNE MAYO 15">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43051</TotalTime>
  <Words>8879</Words>
  <Application>Microsoft Office PowerPoint</Application>
  <PresentationFormat>On-screen Show (4:3)</PresentationFormat>
  <Paragraphs>576</Paragraphs>
  <Slides>45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Calibri</vt:lpstr>
      <vt:lpstr>Calibri Light</vt:lpstr>
      <vt:lpstr>Symbol</vt:lpstr>
      <vt:lpstr>Arial</vt:lpstr>
      <vt:lpstr>inherit</vt:lpstr>
      <vt:lpstr>Segoe UI</vt:lpstr>
      <vt:lpstr>Roboto</vt:lpstr>
      <vt:lpstr>CASO ANGEL TNE MAYO 15</vt:lpstr>
      <vt:lpstr>Rebalanceador de cartera de Materias Primas.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MUCHAS GRACIAS</vt:lpstr>
      <vt:lpstr>1.1.- INTRODUCCIÓN. Intentar encontrar en parámetro adelantado que pudiera incluirse a un algoritmo de ML o NN para determinar una tendencia de precio a un mes vista del precio de las lagunas materias primas. Se analizó la información disponible FMI sobre valores macroeconómicos y otros para ver si se podría usar como indicador adelantado. Vieron posibles técnicas para interpolar los valores macroeconómicos disponibles ya que la frecuencia de esos valores macroeconómicos disponibles era mucho mayor a los que se necesitaba en el TFM. Este problema requería datos diarios.  Véase (Estudio para interpolación de información Macroeconómica para pasar información a mayor frecuencia). También se intentó ver técnicas para incluir data extra para alimentar los algoritmos de ML o NN que definiera la incertidumbre sobre los valores interpolados.  Véase (Estimación de la incertidumbre como entrada a Algoritmos de Ml y NN cuando se interpolan valores).  1.2.-EXTRACCIÓN Y PROCESADO DE DATOS.  De la página de datos del FMI (DATOS DEL FMI: ACCESO A DATOS MACROECONÓMICOS Y FINANCIEROS: DESCARGAR DATOS DEL FMI) https://data.imf.org/?sk=388dfa60-1d26-4ade-b505-a05a558d9a42&amp;sId=1479329334655 Convertir en csvs todos los datos macroeconómicos.  Yahoo Finance API. https://pypi.org/project/yfinance/  técnicas de homogenización de precio se ha usado def transform(x):   mean = x.mean()   std = x.std()   x_norm = (x - mean) / std y el retorno logarítmico.  Posibles técnicas para interpolar los valores macroeconómicos Definiera la incertidumbre sobre los valores interpolados Valores_Estimados_Incertidumbre_FINAL.ipynb  Incertidumbre_Master_FINAL.ipynb     </vt:lpstr>
      <vt:lpstr>2.1.- INTRODUCCIÓN.  Identificar la relación entre la evolución de precios de las materias primas. En clases de Valero se habló de los Grafos y de la importancia de la Mutual información en algoritmos de ML y NN (con capas densas, RNN, CNN).    2.2.-EXTRACCIÓN Y PROCESADO DE DATOS. Yahoo Finance API. https://pypi.org/project/yfinance/ Se ha usado técnicas de homogenización de datos para alimentar el entrenamiento de algoritmos. Para el precio del cierre de las materias primas se uso  def transform(x)   mean = x.mean()   std = x.std()   x_norm = (x - mean) / std   </vt:lpstr>
      <vt:lpstr>2.2.-EXTRACCIÓN Y PROCESADO DE DATOS.  </vt:lpstr>
      <vt:lpstr> 2.3.- PROCEDIMIENTOS Y MODELOS. 2.3.1 Autokeras StructuredDataRegress (Fase 2) </vt:lpstr>
      <vt:lpstr> 2.3.- PROCEDIMIENTOS Y MODELOS.  </vt:lpstr>
      <vt:lpstr>2.4.- RESULTADOS   2.5.- CONCLUSIONES y TRABAJO FUTURO </vt:lpstr>
      <vt:lpstr>PowerPoint Presentation</vt:lpstr>
      <vt:lpstr>PowerPoint Presentation</vt:lpstr>
      <vt:lpstr>1.- INTRODUCCIÓN.</vt:lpstr>
      <vt:lpstr>3.- PROCEDIMIENTOS Y MODELOS.  </vt:lpstr>
      <vt:lpstr>3.- PROCEDIMIENTOS Y MODELOS.  </vt:lpstr>
      <vt:lpstr>3.- PROCEDIMIENTOS Y MODELOS.  </vt:lpstr>
      <vt:lpstr>3.- PROCEDIMIENTOS Y MODELOS.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Rebalanceador de carteras en función del ciclo económico</dc:title>
  <dc:creator>ANGEL AGUSTIN SEGURA HUERTA</dc:creator>
  <cp:lastModifiedBy>Gallego Romualdo Fernando</cp:lastModifiedBy>
  <cp:revision>16</cp:revision>
  <dcterms:created xsi:type="dcterms:W3CDTF">2014-05-08T15:14:33Z</dcterms:created>
  <dcterms:modified xsi:type="dcterms:W3CDTF">2023-12-05T07:15:43Z</dcterms:modified>
</cp:coreProperties>
</file>